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56" r:id="rId2"/>
    <p:sldId id="258" r:id="rId3"/>
    <p:sldId id="25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0" d="100"/>
          <a:sy n="100" d="100"/>
        </p:scale>
        <p:origin x="108"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5428E6-D446-41C3-9BC7-3B2DFED0CEE5}" type="datetimeFigureOut">
              <a:rPr lang="en-GB" smtClean="0"/>
              <a:t>10/10/2024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F18B16-8753-4FA0-A2AA-6A14FDE14453}" type="slidenum">
              <a:rPr lang="en-GB" smtClean="0"/>
              <a:t>‹#›</a:t>
            </a:fld>
            <a:endParaRPr lang="en-GB"/>
          </a:p>
        </p:txBody>
      </p:sp>
    </p:spTree>
    <p:extLst>
      <p:ext uri="{BB962C8B-B14F-4D97-AF65-F5344CB8AC3E}">
        <p14:creationId xmlns:p14="http://schemas.microsoft.com/office/powerpoint/2010/main" val="7721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This presentation was automatically generated by PowerPoint Copilot based on content found in this document:
https://statoilsrm-my.sharepoint.com/personal/metm_equinor_com/_layouts/15/Doc.aspx?sourcedoc=%7B610F979B-4F39-49E4-98E7-54913FDA2E41%7D&amp;file=prevention%20through%20design.docx&amp;action=default&amp;mobileredirect=true&amp;DefaultItemOpen=1
AI-generated content may be incorrect.</a:t>
            </a:r>
          </a:p>
        </p:txBody>
      </p:sp>
      <p:sp>
        <p:nvSpPr>
          <p:cNvPr id="4" name="Slide Number Placeholder 3"/>
          <p:cNvSpPr>
            <a:spLocks noGrp="1"/>
          </p:cNvSpPr>
          <p:nvPr>
            <p:ph type="sldNum" sz="quarter" idx="5"/>
          </p:nvPr>
        </p:nvSpPr>
        <p:spPr/>
        <p:txBody>
          <a:bodyPr/>
          <a:lstStyle/>
          <a:p>
            <a:fld id="{95CB3E60-1AFD-4FB6-9060-22A7944BC504}" type="slidenum">
              <a:rPr lang="en-GB" smtClean="0"/>
              <a:t>1</a:t>
            </a:fld>
            <a:endParaRPr lang="en-GB"/>
          </a:p>
        </p:txBody>
      </p:sp>
    </p:spTree>
    <p:extLst>
      <p:ext uri="{BB962C8B-B14F-4D97-AF65-F5344CB8AC3E}">
        <p14:creationId xmlns:p14="http://schemas.microsoft.com/office/powerpoint/2010/main" val="320179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91A759-BFF8-4B5B-9ECE-D93AC303B331}" type="datetime1">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47805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DF398-5DA3-4937-BE3F-7CA1B9158252}" type="datetime1">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21876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191ED9-F929-4A92-90F9-3C9C84ABBE83}" type="datetime1">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20461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BAB316-A2E6-49F2-825C-64AA951E4184}" type="datetime1">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43178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E9748B-ADD6-4C5A-8C2A-A39721276E74}" type="datetime1">
              <a:rPr lang="en-US" smtClean="0"/>
              <a:t>10/10/2024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97027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41FB0F-3C5C-4949-B933-9C7E511ED094}" type="datetime1">
              <a:rPr lang="en-US" smtClean="0"/>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99553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F01D58-E949-4BCB-829A-BBF80E38D59C}" type="datetime1">
              <a:rPr lang="en-US" smtClean="0"/>
              <a:t>10/10/2024</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389114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10A846-0DA4-4D92-9BF1-DE8C52C1F4DF}" type="datetime1">
              <a:rPr lang="en-US" smtClean="0"/>
              <a:t>10/10/2024</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240472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12331-4A9C-472F-A7FA-968157338839}" type="datetime1">
              <a:rPr lang="en-US" smtClean="0"/>
              <a:t>10/10/2024</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4660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197F3D-ED52-43FD-A26D-318B71534485}" type="datetime1">
              <a:rPr lang="en-US" smtClean="0"/>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73582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291FA4-6264-4BB8-B3B5-77711EED2D82}" type="datetime1">
              <a:rPr lang="en-US" smtClean="0"/>
              <a:t>10/10/2024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336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6A1D9-D323-4F4E-8655-25E2D32CE742}" type="datetime1">
              <a:rPr lang="en-US" smtClean="0"/>
              <a:t>10/10/2024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DF98CC-160E-494C-8C3C-8CDC5FA257DE}" type="slidenum">
              <a:rPr lang="en-US" smtClean="0"/>
              <a:pPr/>
              <a:t>‹#›</a:t>
            </a:fld>
            <a:endParaRPr lang="en-US" dirty="0"/>
          </a:p>
        </p:txBody>
      </p:sp>
    </p:spTree>
    <p:extLst>
      <p:ext uri="{BB962C8B-B14F-4D97-AF65-F5344CB8AC3E}">
        <p14:creationId xmlns:p14="http://schemas.microsoft.com/office/powerpoint/2010/main" val="24250800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hsdb.com/confined-space-purging-and-ventilation.php" TargetMode="External"/><Relationship Id="rId2" Type="http://schemas.openxmlformats.org/officeDocument/2006/relationships/hyperlink" Target="https://www.iso.org/obp/ui/en/#iso:std:iso:8995:-1:ed-1:v1: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fc.org/en/insights-reports/2012/ifc-performance-standards" TargetMode="External"/><Relationship Id="rId2" Type="http://schemas.openxmlformats.org/officeDocument/2006/relationships/hyperlink" Target="http://www.worldbank.org/esf" TargetMode="External"/><Relationship Id="rId1" Type="http://schemas.openxmlformats.org/officeDocument/2006/relationships/slideLayout" Target="../slideLayouts/slideLayout2.xml"/><Relationship Id="rId4" Type="http://schemas.openxmlformats.org/officeDocument/2006/relationships/hyperlink" Target="https://www.ifc.org/content/dam/ifc/doc/2000/2007-general-ehs-guidelines-occupational-health-and-safety-en.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258C5-67CD-DEC5-4516-80B271C135B7}"/>
              </a:ext>
            </a:extLst>
          </p:cNvPr>
          <p:cNvSpPr>
            <a:spLocks noGrp="1"/>
          </p:cNvSpPr>
          <p:nvPr>
            <p:ph type="ctrTitle"/>
          </p:nvPr>
        </p:nvSpPr>
        <p:spPr>
          <a:xfrm>
            <a:off x="517870" y="978408"/>
            <a:ext cx="8107790" cy="3431580"/>
          </a:xfrm>
        </p:spPr>
        <p:txBody>
          <a:bodyPr anchor="t">
            <a:normAutofit/>
          </a:bodyPr>
          <a:lstStyle/>
          <a:p>
            <a:r>
              <a:rPr lang="en-GB" sz="7200" dirty="0"/>
              <a:t>Prevention Through Design</a:t>
            </a:r>
          </a:p>
        </p:txBody>
      </p:sp>
      <p:sp>
        <p:nvSpPr>
          <p:cNvPr id="3" name="Subtitle 2">
            <a:extLst>
              <a:ext uri="{FF2B5EF4-FFF2-40B4-BE49-F238E27FC236}">
                <a16:creationId xmlns:a16="http://schemas.microsoft.com/office/drawing/2014/main" id="{B75EDE9A-3832-964B-7D1F-EA78D63C7B6B}"/>
              </a:ext>
            </a:extLst>
          </p:cNvPr>
          <p:cNvSpPr>
            <a:spLocks noGrp="1"/>
          </p:cNvSpPr>
          <p:nvPr>
            <p:ph type="subTitle" idx="1"/>
          </p:nvPr>
        </p:nvSpPr>
        <p:spPr>
          <a:xfrm>
            <a:off x="517870" y="4482450"/>
            <a:ext cx="7102130" cy="1397141"/>
          </a:xfrm>
        </p:spPr>
        <p:txBody>
          <a:bodyPr anchor="b">
            <a:normAutofit fontScale="92500" lnSpcReduction="20000"/>
          </a:bodyPr>
          <a:lstStyle/>
          <a:p>
            <a:r>
              <a:rPr lang="en-GB" dirty="0"/>
              <a:t>Links to Health Risk </a:t>
            </a:r>
            <a:r>
              <a:rPr lang="en-GB" dirty="0" err="1"/>
              <a:t>Assement</a:t>
            </a:r>
            <a:r>
              <a:rPr lang="en-GB" dirty="0"/>
              <a:t> report 384 (to chapter 2 and first part of table 2 (new plans or rebuilds/modifications)</a:t>
            </a:r>
            <a:br>
              <a:rPr lang="en-GB" dirty="0"/>
            </a:br>
            <a:br>
              <a:rPr lang="en-GB" dirty="0"/>
            </a:br>
            <a:r>
              <a:rPr lang="en-GB" dirty="0"/>
              <a:t>Submitted by Mette Mathiesen (Equinor) to Occupational Hygiene subcommittee October 10</a:t>
            </a:r>
            <a:r>
              <a:rPr lang="en-GB" baseline="30000" dirty="0"/>
              <a:t>th</a:t>
            </a:r>
            <a:r>
              <a:rPr lang="en-GB" dirty="0"/>
              <a:t>, 2024</a:t>
            </a:r>
          </a:p>
        </p:txBody>
      </p:sp>
    </p:spTree>
    <p:extLst>
      <p:ext uri="{BB962C8B-B14F-4D97-AF65-F5344CB8AC3E}">
        <p14:creationId xmlns:p14="http://schemas.microsoft.com/office/powerpoint/2010/main" val="27207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41A1A-9CF5-FEBA-21F7-29658D2E5914}"/>
              </a:ext>
            </a:extLst>
          </p:cNvPr>
          <p:cNvSpPr>
            <a:spLocks noGrp="1"/>
          </p:cNvSpPr>
          <p:nvPr>
            <p:ph type="title"/>
          </p:nvPr>
        </p:nvSpPr>
        <p:spPr>
          <a:xfrm>
            <a:off x="517870" y="978408"/>
            <a:ext cx="2870223" cy="4870457"/>
          </a:xfrm>
        </p:spPr>
        <p:txBody>
          <a:bodyPr>
            <a:noAutofit/>
          </a:bodyPr>
          <a:lstStyle/>
          <a:p>
            <a:r>
              <a:rPr lang="en-GB" sz="2800" dirty="0"/>
              <a:t>Standards and guidelines useful for inherent safer design - to control chemical, physical and biological health hazards</a:t>
            </a:r>
          </a:p>
        </p:txBody>
      </p:sp>
      <p:sp>
        <p:nvSpPr>
          <p:cNvPr id="3" name="Content Placeholder 2">
            <a:extLst>
              <a:ext uri="{FF2B5EF4-FFF2-40B4-BE49-F238E27FC236}">
                <a16:creationId xmlns:a16="http://schemas.microsoft.com/office/drawing/2014/main" id="{2C1C24D3-CFD2-1EDF-83E1-EC81356709AF}"/>
              </a:ext>
            </a:extLst>
          </p:cNvPr>
          <p:cNvSpPr>
            <a:spLocks noGrp="1"/>
          </p:cNvSpPr>
          <p:nvPr>
            <p:ph idx="1"/>
          </p:nvPr>
        </p:nvSpPr>
        <p:spPr>
          <a:xfrm>
            <a:off x="3671750" y="629455"/>
            <a:ext cx="8446455" cy="5599089"/>
          </a:xfrm>
        </p:spPr>
        <p:txBody>
          <a:bodyPr>
            <a:normAutofit fontScale="25000" lnSpcReduction="20000"/>
          </a:bodyPr>
          <a:lstStyle/>
          <a:p>
            <a:pPr marL="112395" indent="0">
              <a:spcBef>
                <a:spcPts val="605"/>
              </a:spcBef>
              <a:buNone/>
            </a:pPr>
            <a:r>
              <a:rPr lang="en-GB" sz="4400" b="1" u="sng" dirty="0">
                <a:solidFill>
                  <a:schemeClr val="accent1"/>
                </a:solidFill>
                <a:latin typeface="Arial Narrow" panose="020B0606020202030204" pitchFamily="34" charset="0"/>
              </a:rPr>
              <a:t>General design standards for Occupational health and safety</a:t>
            </a:r>
          </a:p>
          <a:p>
            <a:pPr marL="340995">
              <a:spcBef>
                <a:spcPts val="605"/>
              </a:spcBef>
            </a:pPr>
            <a:r>
              <a:rPr lang="en-GB" sz="4400" dirty="0">
                <a:latin typeface="Arial Narrow" panose="020B0606020202030204" pitchFamily="34" charset="0"/>
              </a:rPr>
              <a:t>NORSOK S-002 Working Environment</a:t>
            </a:r>
          </a:p>
          <a:p>
            <a:pPr marL="340995">
              <a:spcBef>
                <a:spcPts val="605"/>
              </a:spcBef>
            </a:pPr>
            <a:r>
              <a:rPr lang="en-US" sz="4400" dirty="0">
                <a:latin typeface="Arial Narrow" panose="020B0606020202030204" pitchFamily="34" charset="0"/>
              </a:rPr>
              <a:t>Environmental, Health, and Safety (EHS) Guidelines chap 2: Occupational Health and Safety. International Financial </a:t>
            </a:r>
            <a:r>
              <a:rPr lang="en-US" sz="4400" dirty="0" err="1">
                <a:latin typeface="Arial Narrow" panose="020B0606020202030204" pitchFamily="34" charset="0"/>
              </a:rPr>
              <a:t>Corporationi</a:t>
            </a:r>
            <a:r>
              <a:rPr lang="en-US" sz="4400" dirty="0">
                <a:latin typeface="Arial Narrow" panose="020B0606020202030204" pitchFamily="34" charset="0"/>
              </a:rPr>
              <a:t>, World Bank Group</a:t>
            </a:r>
            <a:endParaRPr lang="nb-NO" sz="4400" dirty="0">
              <a:latin typeface="Arial Narrow" panose="020B0606020202030204" pitchFamily="34" charset="0"/>
              <a:ea typeface="Cambria" panose="02040503050406030204" pitchFamily="18" charset="0"/>
              <a:cs typeface="Cambria" panose="02040503050406030204" pitchFamily="18" charset="0"/>
            </a:endParaRPr>
          </a:p>
          <a:p>
            <a:pPr marL="340995">
              <a:spcBef>
                <a:spcPts val="605"/>
              </a:spcBef>
              <a:spcAft>
                <a:spcPts val="0"/>
              </a:spcAft>
            </a:pPr>
            <a:r>
              <a:rPr lang="en-GB" sz="4400" dirty="0">
                <a:effectLst/>
                <a:latin typeface="Arial Narrow" panose="020B0606020202030204" pitchFamily="34" charset="0"/>
                <a:ea typeface="Cambria" panose="02040503050406030204" pitchFamily="18" charset="0"/>
                <a:cs typeface="Cambria" panose="02040503050406030204" pitchFamily="18" charset="0"/>
              </a:rPr>
              <a:t>NORSOK C-001, </a:t>
            </a:r>
            <a:r>
              <a:rPr lang="en-GB" sz="4400" i="1" dirty="0">
                <a:effectLst/>
                <a:latin typeface="Arial Narrow" panose="020B0606020202030204" pitchFamily="34" charset="0"/>
                <a:ea typeface="Cambria" panose="02040503050406030204" pitchFamily="18" charset="0"/>
                <a:cs typeface="Cambria" panose="02040503050406030204" pitchFamily="18" charset="0"/>
              </a:rPr>
              <a:t>Living quarters area</a:t>
            </a:r>
            <a:endParaRPr lang="nb-NO" sz="4400" dirty="0">
              <a:effectLst/>
              <a:latin typeface="Arial Narrow" panose="020B0606020202030204" pitchFamily="34" charset="0"/>
              <a:ea typeface="Cambria" panose="02040503050406030204" pitchFamily="18" charset="0"/>
              <a:cs typeface="Cambria" panose="02040503050406030204" pitchFamily="18" charset="0"/>
            </a:endParaRPr>
          </a:p>
          <a:p>
            <a:pPr marL="341630">
              <a:spcBef>
                <a:spcPts val="595"/>
              </a:spcBef>
              <a:spcAft>
                <a:spcPts val="0"/>
              </a:spcAft>
            </a:pPr>
            <a:r>
              <a:rPr lang="en-GB" sz="4400" dirty="0">
                <a:effectLst/>
                <a:latin typeface="Arial Narrow" panose="020B0606020202030204" pitchFamily="34" charset="0"/>
                <a:ea typeface="Cambria" panose="02040503050406030204" pitchFamily="18" charset="0"/>
                <a:cs typeface="Cambria" panose="02040503050406030204" pitchFamily="18" charset="0"/>
              </a:rPr>
              <a:t>NORSOK L-002, </a:t>
            </a:r>
            <a:r>
              <a:rPr lang="en-GB" sz="4400" i="1" dirty="0">
                <a:effectLst/>
                <a:latin typeface="Arial Narrow" panose="020B0606020202030204" pitchFamily="34" charset="0"/>
                <a:ea typeface="Cambria" panose="02040503050406030204" pitchFamily="18" charset="0"/>
                <a:cs typeface="Cambria" panose="02040503050406030204" pitchFamily="18" charset="0"/>
              </a:rPr>
              <a:t>Piping system layout, design and structural analysis</a:t>
            </a:r>
          </a:p>
          <a:p>
            <a:pPr marL="112395" indent="0">
              <a:spcBef>
                <a:spcPts val="505"/>
              </a:spcBef>
              <a:spcAft>
                <a:spcPts val="0"/>
              </a:spcAft>
              <a:buNone/>
            </a:pPr>
            <a:r>
              <a:rPr lang="en-GB" sz="4400" b="1" i="1" u="sng" dirty="0">
                <a:solidFill>
                  <a:schemeClr val="accent1"/>
                </a:solidFill>
                <a:latin typeface="Arial Narrow" panose="020B0606020202030204" pitchFamily="34" charset="0"/>
                <a:ea typeface="Cambria" panose="02040503050406030204" pitchFamily="18" charset="0"/>
                <a:cs typeface="Cambria" panose="02040503050406030204" pitchFamily="18" charset="0"/>
              </a:rPr>
              <a:t>Illumination/Lighting</a:t>
            </a:r>
            <a:endParaRPr lang="nb-NO" sz="4400" b="1" u="sng" dirty="0">
              <a:solidFill>
                <a:schemeClr val="accent1"/>
              </a:solidFill>
              <a:effectLst/>
              <a:latin typeface="Arial Narrow" panose="020B0606020202030204" pitchFamily="34" charset="0"/>
              <a:ea typeface="Cambria" panose="02040503050406030204" pitchFamily="18" charset="0"/>
              <a:cs typeface="Cambria" panose="02040503050406030204" pitchFamily="18" charset="0"/>
            </a:endParaRPr>
          </a:p>
          <a:p>
            <a:pPr marL="340995">
              <a:spcBef>
                <a:spcPts val="605"/>
              </a:spcBef>
              <a:spcAft>
                <a:spcPts val="0"/>
              </a:spcAft>
            </a:pPr>
            <a:r>
              <a:rPr lang="en-GB" sz="4400" dirty="0">
                <a:effectLst/>
                <a:latin typeface="Arial Narrow" panose="020B0606020202030204" pitchFamily="34" charset="0"/>
                <a:ea typeface="Cambria" panose="02040503050406030204" pitchFamily="18" charset="0"/>
                <a:cs typeface="Cambria" panose="02040503050406030204" pitchFamily="18" charset="0"/>
              </a:rPr>
              <a:t>NS-EN 12464-1, </a:t>
            </a:r>
            <a:r>
              <a:rPr lang="en-GB" sz="4400" i="1" dirty="0">
                <a:effectLst/>
                <a:latin typeface="Arial Narrow" panose="020B0606020202030204" pitchFamily="34" charset="0"/>
                <a:ea typeface="Cambria" panose="02040503050406030204" pitchFamily="18" charset="0"/>
                <a:cs typeface="Cambria" panose="02040503050406030204" pitchFamily="18" charset="0"/>
              </a:rPr>
              <a:t>Light and lighting – Lighting of work places – Part 1: Indoor work places</a:t>
            </a:r>
            <a:endParaRPr lang="nb-NO" sz="4400" dirty="0">
              <a:effectLst/>
              <a:latin typeface="Arial Narrow" panose="020B0606020202030204" pitchFamily="34" charset="0"/>
              <a:ea typeface="Cambria" panose="02040503050406030204" pitchFamily="18" charset="0"/>
              <a:cs typeface="Cambria" panose="02040503050406030204" pitchFamily="18" charset="0"/>
            </a:endParaRPr>
          </a:p>
          <a:p>
            <a:pPr marL="340995">
              <a:spcBef>
                <a:spcPts val="595"/>
              </a:spcBef>
              <a:spcAft>
                <a:spcPts val="0"/>
              </a:spcAft>
            </a:pPr>
            <a:r>
              <a:rPr lang="en-GB" sz="4400" dirty="0">
                <a:effectLst/>
                <a:latin typeface="Arial Narrow" panose="020B0606020202030204" pitchFamily="34" charset="0"/>
                <a:ea typeface="Cambria" panose="02040503050406030204" pitchFamily="18" charset="0"/>
                <a:cs typeface="Cambria" panose="02040503050406030204" pitchFamily="18" charset="0"/>
              </a:rPr>
              <a:t>NS-EN 12464-2, </a:t>
            </a:r>
            <a:r>
              <a:rPr lang="en-GB" sz="4400" i="1" dirty="0">
                <a:effectLst/>
                <a:latin typeface="Arial Narrow" panose="020B0606020202030204" pitchFamily="34" charset="0"/>
                <a:ea typeface="Cambria" panose="02040503050406030204" pitchFamily="18" charset="0"/>
                <a:cs typeface="Cambria" panose="02040503050406030204" pitchFamily="18" charset="0"/>
              </a:rPr>
              <a:t>Light and lighting – Lighting of work places – Part 2: Outdoor work places</a:t>
            </a:r>
          </a:p>
          <a:p>
            <a:pPr marL="340995">
              <a:spcBef>
                <a:spcPts val="595"/>
              </a:spcBef>
              <a:spcAft>
                <a:spcPts val="0"/>
              </a:spcAft>
            </a:pPr>
            <a:r>
              <a:rPr lang="en-US" sz="4400" dirty="0">
                <a:solidFill>
                  <a:srgbClr val="467886"/>
                </a:solidFill>
                <a:latin typeface="Arial Narrow" panose="020B0606020202030204" pitchFamily="34" charset="0"/>
                <a:hlinkClick r:id="rId2">
                  <a:extLst>
                    <a:ext uri="{A12FA001-AC4F-418D-AE19-62706E023703}">
                      <ahyp:hlinkClr xmlns:ahyp="http://schemas.microsoft.com/office/drawing/2018/hyperlinkcolor" val="tx"/>
                    </a:ext>
                  </a:extLst>
                </a:hlinkClick>
              </a:rPr>
              <a:t>ISO 8995-1:2002(</a:t>
            </a:r>
            <a:r>
              <a:rPr lang="en-US" sz="4400" dirty="0" err="1">
                <a:solidFill>
                  <a:srgbClr val="467886"/>
                </a:solidFill>
                <a:latin typeface="Arial Narrow" panose="020B0606020202030204" pitchFamily="34" charset="0"/>
                <a:hlinkClick r:id="rId2">
                  <a:extLst>
                    <a:ext uri="{A12FA001-AC4F-418D-AE19-62706E023703}">
                      <ahyp:hlinkClr xmlns:ahyp="http://schemas.microsoft.com/office/drawing/2018/hyperlinkcolor" val="tx"/>
                    </a:ext>
                  </a:extLst>
                </a:hlinkClick>
              </a:rPr>
              <a:t>en</a:t>
            </a:r>
            <a:r>
              <a:rPr lang="en-US" sz="4400" dirty="0">
                <a:solidFill>
                  <a:srgbClr val="467886"/>
                </a:solidFill>
                <a:latin typeface="Arial Narrow" panose="020B0606020202030204" pitchFamily="34" charset="0"/>
                <a:hlinkClick r:id="rId2">
                  <a:extLst>
                    <a:ext uri="{A12FA001-AC4F-418D-AE19-62706E023703}">
                      <ahyp:hlinkClr xmlns:ahyp="http://schemas.microsoft.com/office/drawing/2018/hyperlinkcolor" val="tx"/>
                    </a:ext>
                  </a:extLst>
                </a:hlinkClick>
              </a:rPr>
              <a:t>), Lighting of work places</a:t>
            </a:r>
            <a:r>
              <a:rPr lang="en-US" sz="4400" dirty="0">
                <a:latin typeface="Arial Narrow" panose="020B0606020202030204" pitchFamily="34" charset="0"/>
                <a:hlinkClick r:id="rId2">
                  <a:extLst>
                    <a:ext uri="{A12FA001-AC4F-418D-AE19-62706E023703}">
                      <ahyp:hlinkClr xmlns:ahyp="http://schemas.microsoft.com/office/drawing/2018/hyperlinkcolor" val="tx"/>
                    </a:ext>
                  </a:extLst>
                </a:hlinkClick>
              </a:rPr>
              <a:t> — Part 1: Indoor</a:t>
            </a:r>
            <a:endParaRPr lang="en-US" sz="4400" dirty="0">
              <a:latin typeface="Arial Narrow" panose="020B0606020202030204" pitchFamily="34" charset="0"/>
            </a:endParaRPr>
          </a:p>
          <a:p>
            <a:pPr marL="112395" indent="0">
              <a:spcBef>
                <a:spcPts val="595"/>
              </a:spcBef>
              <a:spcAft>
                <a:spcPts val="0"/>
              </a:spcAft>
              <a:buNone/>
            </a:pPr>
            <a:r>
              <a:rPr lang="en-GB" sz="4400" b="1" i="1" u="sng" dirty="0">
                <a:solidFill>
                  <a:schemeClr val="accent1"/>
                </a:solidFill>
                <a:latin typeface="Arial Narrow" panose="020B0606020202030204" pitchFamily="34" charset="0"/>
                <a:ea typeface="Cambria" panose="02040503050406030204" pitchFamily="18" charset="0"/>
                <a:cs typeface="Cambria" panose="02040503050406030204" pitchFamily="18" charset="0"/>
              </a:rPr>
              <a:t>Noise and acoustics</a:t>
            </a:r>
            <a:endParaRPr lang="nb-NO" sz="4400" b="1" u="sng" dirty="0">
              <a:solidFill>
                <a:schemeClr val="accent1"/>
              </a:solidFill>
              <a:effectLst/>
              <a:latin typeface="Arial Narrow" panose="020B0606020202030204" pitchFamily="34" charset="0"/>
              <a:ea typeface="Cambria" panose="02040503050406030204" pitchFamily="18" charset="0"/>
              <a:cs typeface="Cambria" panose="02040503050406030204" pitchFamily="18" charset="0"/>
            </a:endParaRPr>
          </a:p>
          <a:p>
            <a:pPr marL="340995" marR="566420">
              <a:spcBef>
                <a:spcPts val="610"/>
              </a:spcBef>
              <a:spcAft>
                <a:spcPts val="0"/>
              </a:spcAft>
            </a:pPr>
            <a:r>
              <a:rPr lang="en-GB" sz="4400" dirty="0">
                <a:effectLst/>
                <a:latin typeface="Arial Narrow" panose="020B0606020202030204" pitchFamily="34" charset="0"/>
                <a:ea typeface="Cambria" panose="02040503050406030204" pitchFamily="18" charset="0"/>
                <a:cs typeface="Cambria" panose="02040503050406030204" pitchFamily="18" charset="0"/>
              </a:rPr>
              <a:t>NS-EN ISO 717-1, </a:t>
            </a:r>
            <a:r>
              <a:rPr lang="en-GB" sz="4400" i="1" dirty="0">
                <a:effectLst/>
                <a:latin typeface="Arial Narrow" panose="020B0606020202030204" pitchFamily="34" charset="0"/>
                <a:ea typeface="Cambria" panose="02040503050406030204" pitchFamily="18" charset="0"/>
                <a:cs typeface="Cambria" panose="02040503050406030204" pitchFamily="18" charset="0"/>
              </a:rPr>
              <a:t>Acoustics – Rating of sound insulation in buildings and of building elements – Part 1: Airborne sound insulation</a:t>
            </a:r>
          </a:p>
          <a:p>
            <a:pPr marL="340995" marR="566420">
              <a:spcBef>
                <a:spcPts val="610"/>
              </a:spcBef>
            </a:pPr>
            <a:r>
              <a:rPr lang="en-GB" sz="4400" dirty="0">
                <a:latin typeface="Arial Narrow" panose="020B0606020202030204" pitchFamily="34" charset="0"/>
                <a:ea typeface="Cambria" panose="02040503050406030204" pitchFamily="18" charset="0"/>
                <a:cs typeface="Cambria" panose="02040503050406030204" pitchFamily="18" charset="0"/>
              </a:rPr>
              <a:t>NS-8175, </a:t>
            </a:r>
            <a:r>
              <a:rPr lang="en-GB" sz="4400" i="1" dirty="0">
                <a:latin typeface="Arial Narrow" panose="020B0606020202030204" pitchFamily="34" charset="0"/>
                <a:ea typeface="Cambria" panose="02040503050406030204" pitchFamily="18" charset="0"/>
                <a:cs typeface="Cambria" panose="02040503050406030204" pitchFamily="18" charset="0"/>
              </a:rPr>
              <a:t>Acoustic conditions in buildings – Sound classification of various types of buildings</a:t>
            </a:r>
          </a:p>
          <a:p>
            <a:pPr marL="340995" marR="566420">
              <a:spcBef>
                <a:spcPts val="610"/>
              </a:spcBef>
            </a:pPr>
            <a:r>
              <a:rPr lang="en-GB" sz="4400" i="1" dirty="0">
                <a:latin typeface="Arial Narrow" panose="020B0606020202030204" pitchFamily="34" charset="0"/>
                <a:ea typeface="Cambria" panose="02040503050406030204" pitchFamily="18" charset="0"/>
                <a:cs typeface="Cambria" panose="02040503050406030204" pitchFamily="18" charset="0"/>
              </a:rPr>
              <a:t>IOGP S-717 Noise Emitting Equipment</a:t>
            </a:r>
          </a:p>
          <a:p>
            <a:pPr marL="340995" marR="566420">
              <a:spcBef>
                <a:spcPts val="610"/>
              </a:spcBef>
            </a:pPr>
            <a:r>
              <a:rPr lang="en-GB" sz="4400" i="1" dirty="0">
                <a:latin typeface="Arial Narrow" panose="020B0606020202030204" pitchFamily="34" charset="0"/>
                <a:ea typeface="Cambria" panose="02040503050406030204" pitchFamily="18" charset="0"/>
                <a:cs typeface="Cambria" panose="02040503050406030204" pitchFamily="18" charset="0"/>
              </a:rPr>
              <a:t>Offshore Norway </a:t>
            </a:r>
            <a:r>
              <a:rPr lang="en-US" sz="4400" b="0" i="0" dirty="0">
                <a:solidFill>
                  <a:srgbClr val="084057"/>
                </a:solidFill>
                <a:effectLst/>
                <a:highlight>
                  <a:srgbClr val="FFFFFF"/>
                </a:highlight>
                <a:latin typeface="Arial Narrow" panose="020B0606020202030204" pitchFamily="34" charset="0"/>
              </a:rPr>
              <a:t>114 - Recommended guidelines for handling noise which may induce hearing loss (2014)</a:t>
            </a:r>
          </a:p>
          <a:p>
            <a:pPr marL="112395" marR="566420" indent="0">
              <a:spcBef>
                <a:spcPts val="610"/>
              </a:spcBef>
              <a:buNone/>
            </a:pPr>
            <a:r>
              <a:rPr lang="en-US" sz="4400" b="1" u="sng" dirty="0">
                <a:solidFill>
                  <a:schemeClr val="accent1"/>
                </a:solidFill>
                <a:highlight>
                  <a:srgbClr val="FFFFFF"/>
                </a:highlight>
                <a:latin typeface="Arial Narrow" panose="020B0606020202030204" pitchFamily="34" charset="0"/>
              </a:rPr>
              <a:t>Radiation</a:t>
            </a:r>
            <a:endParaRPr lang="en-US" sz="4400" b="1" i="0" u="sng" dirty="0">
              <a:solidFill>
                <a:schemeClr val="accent1"/>
              </a:solidFill>
              <a:effectLst/>
              <a:highlight>
                <a:srgbClr val="FFFFFF"/>
              </a:highlight>
              <a:latin typeface="Arial Narrow" panose="020B0606020202030204" pitchFamily="34" charset="0"/>
            </a:endParaRPr>
          </a:p>
          <a:p>
            <a:pPr marL="340995" marR="566420">
              <a:spcBef>
                <a:spcPts val="610"/>
              </a:spcBef>
            </a:pPr>
            <a:r>
              <a:rPr lang="en-GB" sz="4400" dirty="0">
                <a:effectLst/>
                <a:latin typeface="Arial Narrow" panose="020B0606020202030204" pitchFamily="34" charset="0"/>
                <a:ea typeface="Times New Roman" panose="02020603050405020304" pitchFamily="18" charset="0"/>
                <a:cs typeface="Times New Roman" panose="02020603050405020304" pitchFamily="18" charset="0"/>
              </a:rPr>
              <a:t>ICNIRP guidelines for limiting exposure to time-varying electric, magnetic and electromagnetic fields (up to 300 GHz), 1998</a:t>
            </a:r>
          </a:p>
          <a:p>
            <a:pPr marL="340995" marR="566420">
              <a:spcBef>
                <a:spcPts val="610"/>
              </a:spcBef>
            </a:pPr>
            <a:r>
              <a:rPr lang="en-GB" sz="4400" dirty="0">
                <a:effectLst/>
                <a:latin typeface="Arial Narrow" panose="020B0606020202030204" pitchFamily="34" charset="0"/>
                <a:ea typeface="Times New Roman" panose="02020603050405020304" pitchFamily="18" charset="0"/>
                <a:cs typeface="Times New Roman" panose="02020603050405020304" pitchFamily="18" charset="0"/>
              </a:rPr>
              <a:t>ICNIRP Guidelines for limiting exposure to time-varying electric and magnetic fields (1 Hz - 100 kHz), 2010</a:t>
            </a:r>
          </a:p>
          <a:p>
            <a:pPr marL="340995" marR="566420">
              <a:spcBef>
                <a:spcPts val="610"/>
              </a:spcBef>
            </a:pPr>
            <a:r>
              <a:rPr lang="en-US" sz="4400" b="0" i="0" dirty="0">
                <a:effectLst/>
                <a:highlight>
                  <a:srgbClr val="FFFFFF"/>
                </a:highlight>
                <a:latin typeface="Arial Narrow" panose="020B0606020202030204" pitchFamily="34" charset="0"/>
              </a:rPr>
              <a:t>ICNIRP Guidelines for Limiting Exposure to Electromagnetic Fields (100 kHz to 300 GHz), 2020</a:t>
            </a:r>
          </a:p>
          <a:p>
            <a:pPr marL="112395" marR="566420" indent="0">
              <a:spcBef>
                <a:spcPts val="610"/>
              </a:spcBef>
              <a:buNone/>
            </a:pPr>
            <a:r>
              <a:rPr lang="en-US" sz="4400" b="1" u="sng" dirty="0">
                <a:solidFill>
                  <a:schemeClr val="accent1"/>
                </a:solidFill>
                <a:highlight>
                  <a:srgbClr val="FFFFFF"/>
                </a:highlight>
                <a:latin typeface="Arial Narrow" panose="020B0606020202030204" pitchFamily="34" charset="0"/>
              </a:rPr>
              <a:t>Chemical health hazards</a:t>
            </a:r>
            <a:endParaRPr lang="en-US" sz="4400" b="1" i="0" u="sng" dirty="0">
              <a:solidFill>
                <a:schemeClr val="accent1"/>
              </a:solidFill>
              <a:effectLst/>
              <a:highlight>
                <a:srgbClr val="FFFFFF"/>
              </a:highlight>
              <a:latin typeface="Arial Narrow" panose="020B0606020202030204" pitchFamily="34" charset="0"/>
            </a:endParaRPr>
          </a:p>
          <a:p>
            <a:pPr marL="340995" marR="566420">
              <a:spcBef>
                <a:spcPts val="610"/>
              </a:spcBef>
            </a:pPr>
            <a:r>
              <a:rPr lang="en-US" sz="4400" b="0" i="0" dirty="0">
                <a:solidFill>
                  <a:srgbClr val="084057"/>
                </a:solidFill>
                <a:effectLst/>
                <a:highlight>
                  <a:srgbClr val="FFFFFF"/>
                </a:highlight>
                <a:latin typeface="Arial Narrow" panose="020B0606020202030204" pitchFamily="34" charset="0"/>
              </a:rPr>
              <a:t>Offshore Norway: 131 - Recommended guidelines for identification, assessment, control and follow-up of benzene exposure (2024)</a:t>
            </a:r>
          </a:p>
          <a:p>
            <a:pPr marL="340995" marR="566420">
              <a:spcBef>
                <a:spcPts val="610"/>
              </a:spcBef>
            </a:pPr>
            <a:r>
              <a:rPr lang="en-US" sz="4400" dirty="0">
                <a:solidFill>
                  <a:srgbClr val="084057"/>
                </a:solidFill>
                <a:highlight>
                  <a:srgbClr val="FFFFFF"/>
                </a:highlight>
                <a:latin typeface="Arial Narrow" panose="020B0606020202030204" pitchFamily="34" charset="0"/>
              </a:rPr>
              <a:t>Offshore Norway: </a:t>
            </a:r>
            <a:r>
              <a:rPr lang="nb-NO" sz="4400" b="0" i="0" dirty="0">
                <a:solidFill>
                  <a:srgbClr val="084057"/>
                </a:solidFill>
                <a:effectLst/>
                <a:highlight>
                  <a:srgbClr val="FFFFFF"/>
                </a:highlight>
                <a:latin typeface="Arial Narrow" panose="020B0606020202030204" pitchFamily="34" charset="0"/>
              </a:rPr>
              <a:t>132 - </a:t>
            </a:r>
            <a:r>
              <a:rPr lang="nb-NO" sz="4400" b="0" i="0" dirty="0" err="1">
                <a:solidFill>
                  <a:srgbClr val="084057"/>
                </a:solidFill>
                <a:effectLst/>
                <a:highlight>
                  <a:srgbClr val="FFFFFF"/>
                </a:highlight>
                <a:latin typeface="Arial Narrow" panose="020B0606020202030204" pitchFamily="34" charset="0"/>
              </a:rPr>
              <a:t>Recommended</a:t>
            </a:r>
            <a:r>
              <a:rPr lang="nb-NO" sz="4400" b="0" i="0" dirty="0">
                <a:solidFill>
                  <a:srgbClr val="084057"/>
                </a:solidFill>
                <a:effectLst/>
                <a:highlight>
                  <a:srgbClr val="FFFFFF"/>
                </a:highlight>
                <a:latin typeface="Arial Narrow" panose="020B0606020202030204" pitchFamily="34" charset="0"/>
              </a:rPr>
              <a:t> guidelines for handling </a:t>
            </a:r>
            <a:r>
              <a:rPr lang="nb-NO" sz="4400" b="0" i="0" dirty="0" err="1">
                <a:solidFill>
                  <a:srgbClr val="084057"/>
                </a:solidFill>
                <a:effectLst/>
                <a:highlight>
                  <a:srgbClr val="FFFFFF"/>
                </a:highlight>
                <a:latin typeface="Arial Narrow" panose="020B0606020202030204" pitchFamily="34" charset="0"/>
              </a:rPr>
              <a:t>mercury</a:t>
            </a:r>
            <a:r>
              <a:rPr lang="nb-NO" sz="4400" b="0" i="0" dirty="0">
                <a:solidFill>
                  <a:srgbClr val="084057"/>
                </a:solidFill>
                <a:effectLst/>
                <a:highlight>
                  <a:srgbClr val="FFFFFF"/>
                </a:highlight>
                <a:latin typeface="Arial Narrow" panose="020B0606020202030204" pitchFamily="34" charset="0"/>
              </a:rPr>
              <a:t> (2016)</a:t>
            </a:r>
          </a:p>
          <a:p>
            <a:pPr marL="112395" marR="566420" indent="0">
              <a:spcBef>
                <a:spcPts val="610"/>
              </a:spcBef>
              <a:buNone/>
            </a:pPr>
            <a:r>
              <a:rPr lang="nb-NO" sz="4400" b="1" i="0" u="sng" dirty="0">
                <a:solidFill>
                  <a:schemeClr val="accent1"/>
                </a:solidFill>
                <a:effectLst/>
                <a:highlight>
                  <a:srgbClr val="FFFFFF"/>
                </a:highlight>
                <a:latin typeface="Arial Narrow" panose="020B0606020202030204" pitchFamily="34" charset="0"/>
              </a:rPr>
              <a:t>Air </a:t>
            </a:r>
            <a:r>
              <a:rPr lang="nb-NO" sz="4400" b="1" i="0" u="sng" dirty="0" err="1">
                <a:solidFill>
                  <a:schemeClr val="accent1"/>
                </a:solidFill>
                <a:effectLst/>
                <a:highlight>
                  <a:srgbClr val="FFFFFF"/>
                </a:highlight>
                <a:latin typeface="Arial Narrow" panose="020B0606020202030204" pitchFamily="34" charset="0"/>
              </a:rPr>
              <a:t>quality</a:t>
            </a:r>
            <a:r>
              <a:rPr lang="nb-NO" sz="4400" b="1" i="0" u="sng" dirty="0">
                <a:solidFill>
                  <a:schemeClr val="accent1"/>
                </a:solidFill>
                <a:effectLst/>
                <a:highlight>
                  <a:srgbClr val="FFFFFF"/>
                </a:highlight>
                <a:latin typeface="Arial Narrow" panose="020B0606020202030204" pitchFamily="34" charset="0"/>
              </a:rPr>
              <a:t> and </a:t>
            </a:r>
            <a:r>
              <a:rPr lang="nb-NO" sz="4400" b="1" i="0" u="sng" dirty="0" err="1">
                <a:solidFill>
                  <a:schemeClr val="accent1"/>
                </a:solidFill>
                <a:effectLst/>
                <a:highlight>
                  <a:srgbClr val="FFFFFF"/>
                </a:highlight>
                <a:latin typeface="Arial Narrow" panose="020B0606020202030204" pitchFamily="34" charset="0"/>
              </a:rPr>
              <a:t>ventilation</a:t>
            </a:r>
            <a:endParaRPr lang="nb-NO" sz="4400" b="1" i="0" u="sng" dirty="0">
              <a:solidFill>
                <a:schemeClr val="accent1"/>
              </a:solidFill>
              <a:effectLst/>
              <a:highlight>
                <a:srgbClr val="FFFFFF"/>
              </a:highlight>
              <a:latin typeface="Arial Narrow" panose="020B0606020202030204" pitchFamily="34" charset="0"/>
            </a:endParaRPr>
          </a:p>
          <a:p>
            <a:pPr marL="340995" marR="566420">
              <a:spcBef>
                <a:spcPts val="610"/>
              </a:spcBef>
            </a:pPr>
            <a:r>
              <a:rPr lang="en-GB" sz="4400" dirty="0">
                <a:latin typeface="Arial Narrow" panose="020B0606020202030204" pitchFamily="34" charset="0"/>
                <a:ea typeface="Cambria" panose="02040503050406030204" pitchFamily="18" charset="0"/>
                <a:cs typeface="Cambria" panose="02040503050406030204" pitchFamily="18" charset="0"/>
              </a:rPr>
              <a:t>NORSOK H-003, </a:t>
            </a:r>
            <a:r>
              <a:rPr lang="en-GB" sz="4400" i="1" dirty="0">
                <a:latin typeface="Arial Narrow" panose="020B0606020202030204" pitchFamily="34" charset="0"/>
                <a:ea typeface="Cambria" panose="02040503050406030204" pitchFamily="18" charset="0"/>
                <a:cs typeface="Cambria" panose="02040503050406030204" pitchFamily="18" charset="0"/>
              </a:rPr>
              <a:t>Heating, ventilation and air conditioning (HVAC) and sanitary systems</a:t>
            </a:r>
            <a:endParaRPr lang="nb-NO" sz="4400" dirty="0">
              <a:latin typeface="Arial Narrow" panose="020B0606020202030204" pitchFamily="34" charset="0"/>
              <a:ea typeface="Cambria" panose="02040503050406030204" pitchFamily="18" charset="0"/>
              <a:cs typeface="Cambria" panose="02040503050406030204" pitchFamily="18" charset="0"/>
            </a:endParaRPr>
          </a:p>
          <a:p>
            <a:pPr marL="340995" marR="566420">
              <a:spcBef>
                <a:spcPts val="610"/>
              </a:spcBef>
            </a:pPr>
            <a:r>
              <a:rPr lang="en-US" sz="4400" dirty="0">
                <a:latin typeface="Arial Narrow" panose="020B0606020202030204" pitchFamily="34" charset="0"/>
                <a:hlinkClick r:id="rId3">
                  <a:extLst>
                    <a:ext uri="{A12FA001-AC4F-418D-AE19-62706E023703}">
                      <ahyp:hlinkClr xmlns:ahyp="http://schemas.microsoft.com/office/drawing/2018/hyperlinkcolor" val="tx"/>
                    </a:ext>
                  </a:extLst>
                </a:hlinkClick>
              </a:rPr>
              <a:t>Confined space-Purging and Ventilation (ehsdb.com)</a:t>
            </a:r>
            <a:endParaRPr lang="nb-NO" sz="4400" b="0" i="0" dirty="0">
              <a:effectLst/>
              <a:highlight>
                <a:srgbClr val="FFFFFF"/>
              </a:highlight>
              <a:latin typeface="Arial Narrow" panose="020B0606020202030204" pitchFamily="34" charset="0"/>
            </a:endParaRPr>
          </a:p>
          <a:p>
            <a:pPr marL="340995" marR="566420">
              <a:spcBef>
                <a:spcPts val="610"/>
              </a:spcBef>
            </a:pPr>
            <a:endParaRPr lang="en-US" sz="4400" b="0" i="0" dirty="0">
              <a:solidFill>
                <a:srgbClr val="084057"/>
              </a:solidFill>
              <a:effectLst/>
              <a:highlight>
                <a:srgbClr val="FFFFFF"/>
              </a:highlight>
              <a:latin typeface="Arial Narrow" panose="020B0606020202030204" pitchFamily="34" charset="0"/>
            </a:endParaRPr>
          </a:p>
          <a:p>
            <a:pPr marL="340995" marR="566420">
              <a:spcBef>
                <a:spcPts val="610"/>
              </a:spcBef>
            </a:pPr>
            <a:endParaRPr lang="en-US" sz="4400" b="0" i="0" dirty="0">
              <a:solidFill>
                <a:srgbClr val="00559D"/>
              </a:solidFill>
              <a:effectLst/>
              <a:highlight>
                <a:srgbClr val="FFFFFF"/>
              </a:highlight>
              <a:latin typeface="Arial Narrow" panose="020B0606020202030204" pitchFamily="34" charset="0"/>
            </a:endParaRPr>
          </a:p>
          <a:p>
            <a:pPr marL="340995" marR="566420">
              <a:spcBef>
                <a:spcPts val="610"/>
              </a:spcBef>
            </a:pPr>
            <a:endParaRPr lang="en-US" sz="4400" b="0" i="0" dirty="0">
              <a:solidFill>
                <a:srgbClr val="00559D"/>
              </a:solidFill>
              <a:effectLst/>
              <a:highlight>
                <a:srgbClr val="FFFFFF"/>
              </a:highlight>
              <a:latin typeface="Arial Narrow" panose="020B0606020202030204" pitchFamily="34" charset="0"/>
            </a:endParaRPr>
          </a:p>
          <a:p>
            <a:pPr marL="340995" marR="566420">
              <a:spcBef>
                <a:spcPts val="610"/>
              </a:spcBef>
            </a:pPr>
            <a:endParaRPr lang="nb-NO" sz="44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340995" marR="566420">
              <a:spcBef>
                <a:spcPts val="610"/>
              </a:spcBef>
            </a:pPr>
            <a:endParaRPr lang="nb-NO" sz="3600" dirty="0">
              <a:effectLst/>
              <a:latin typeface="Arial" panose="020B0604020202020204" pitchFamily="34" charset="0"/>
              <a:ea typeface="Times New Roman" panose="02020603050405020304" pitchFamily="18" charset="0"/>
              <a:cs typeface="Times New Roman" panose="02020603050405020304" pitchFamily="18" charset="0"/>
            </a:endParaRPr>
          </a:p>
          <a:p>
            <a:pPr marL="340995" marR="566420">
              <a:spcBef>
                <a:spcPts val="610"/>
              </a:spcBef>
            </a:pPr>
            <a:endParaRPr lang="nb-NO" sz="3600" dirty="0">
              <a:effectLst/>
              <a:latin typeface="Arial" panose="020B0604020202020204" pitchFamily="34" charset="0"/>
              <a:ea typeface="Times New Roman" panose="02020603050405020304" pitchFamily="18" charset="0"/>
              <a:cs typeface="Times New Roman" panose="02020603050405020304" pitchFamily="18" charset="0"/>
            </a:endParaRPr>
          </a:p>
          <a:p>
            <a:pPr marL="340995" marR="566420">
              <a:spcBef>
                <a:spcPts val="610"/>
              </a:spcBef>
            </a:pPr>
            <a:endParaRPr lang="en-GB" sz="3400" i="1" dirty="0">
              <a:latin typeface="Arial Narrow" panose="020B0606020202030204" pitchFamily="34" charset="0"/>
              <a:ea typeface="Cambria" panose="02040503050406030204" pitchFamily="18" charset="0"/>
              <a:cs typeface="Cambria" panose="02040503050406030204" pitchFamily="18" charset="0"/>
            </a:endParaRPr>
          </a:p>
          <a:p>
            <a:pPr marL="340995" marR="566420">
              <a:spcBef>
                <a:spcPts val="610"/>
              </a:spcBef>
            </a:pPr>
            <a:endParaRPr lang="nb-NO" sz="3400" dirty="0">
              <a:latin typeface="Arial Narrow" panose="020B0606020202030204" pitchFamily="34" charset="0"/>
              <a:ea typeface="Cambria" panose="02040503050406030204" pitchFamily="18" charset="0"/>
              <a:cs typeface="Cambria" panose="02040503050406030204" pitchFamily="18" charset="0"/>
            </a:endParaRPr>
          </a:p>
          <a:p>
            <a:r>
              <a:rPr lang="en-GB" sz="4000" i="1" dirty="0">
                <a:effectLst/>
                <a:latin typeface="Cambria" panose="02040503050406030204" pitchFamily="18" charset="0"/>
                <a:ea typeface="Cambria" panose="02040503050406030204" pitchFamily="18" charset="0"/>
                <a:cs typeface="Cambria" panose="02040503050406030204" pitchFamily="18" charset="0"/>
              </a:rPr>
              <a:t> </a:t>
            </a:r>
            <a:endParaRPr lang="nb-NO" sz="4000" dirty="0">
              <a:effectLst/>
              <a:latin typeface="Cambria" panose="02040503050406030204" pitchFamily="18" charset="0"/>
              <a:ea typeface="Cambria" panose="02040503050406030204" pitchFamily="18" charset="0"/>
              <a:cs typeface="Cambria" panose="02040503050406030204" pitchFamily="18" charset="0"/>
            </a:endParaRPr>
          </a:p>
          <a:p>
            <a:pPr marL="341630">
              <a:spcBef>
                <a:spcPts val="595"/>
              </a:spcBef>
              <a:spcAft>
                <a:spcPts val="0"/>
              </a:spcAft>
            </a:pPr>
            <a:endParaRPr lang="nb-NO" sz="1100" dirty="0">
              <a:effectLst/>
              <a:latin typeface="Arial Narrow" panose="020B0606020202030204" pitchFamily="34" charset="0"/>
              <a:ea typeface="Cambria" panose="02040503050406030204" pitchFamily="18" charset="0"/>
              <a:cs typeface="Cambria" panose="02040503050406030204" pitchFamily="18" charset="0"/>
            </a:endParaRPr>
          </a:p>
          <a:p>
            <a:endParaRPr lang="en-GB" dirty="0"/>
          </a:p>
        </p:txBody>
      </p:sp>
    </p:spTree>
    <p:extLst>
      <p:ext uri="{BB962C8B-B14F-4D97-AF65-F5344CB8AC3E}">
        <p14:creationId xmlns:p14="http://schemas.microsoft.com/office/powerpoint/2010/main" val="267979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01D58-826D-8824-1028-B637F9E06303}"/>
              </a:ext>
            </a:extLst>
          </p:cNvPr>
          <p:cNvSpPr>
            <a:spLocks noGrp="1"/>
          </p:cNvSpPr>
          <p:nvPr>
            <p:ph type="title"/>
          </p:nvPr>
        </p:nvSpPr>
        <p:spPr>
          <a:xfrm>
            <a:off x="838200" y="0"/>
            <a:ext cx="10515600" cy="3268662"/>
          </a:xfrm>
        </p:spPr>
        <p:txBody>
          <a:bodyPr>
            <a:noAutofit/>
          </a:bodyPr>
          <a:lstStyle/>
          <a:p>
            <a:pPr algn="l"/>
            <a:br>
              <a:rPr lang="en-US" sz="2000" dirty="0"/>
            </a:br>
            <a:r>
              <a:rPr lang="en-US" sz="1100" b="1" dirty="0">
                <a:latin typeface="Arial Narrow" panose="020B0606020202030204" pitchFamily="34" charset="0"/>
              </a:rPr>
              <a:t>Environmental, Health, and Safety (EHS) Guidelines OCCUPATIONAL HEALTH AND SAFETY  World Bank Group, International Finance Corporation</a:t>
            </a:r>
            <a:br>
              <a:rPr lang="en-US" sz="1100" b="1" dirty="0">
                <a:latin typeface="Arial Narrow" panose="020B0606020202030204" pitchFamily="34" charset="0"/>
              </a:rPr>
            </a:br>
            <a:br>
              <a:rPr lang="en-US" sz="1100" b="1" dirty="0">
                <a:latin typeface="Arial Narrow" panose="020B0606020202030204" pitchFamily="34" charset="0"/>
              </a:rPr>
            </a:br>
            <a:r>
              <a:rPr lang="nb-NO" sz="1100" dirty="0">
                <a:latin typeface="Arial Narrow" panose="020B0606020202030204" pitchFamily="34" charset="0"/>
              </a:rPr>
              <a:t>‘’</a:t>
            </a:r>
            <a:r>
              <a:rPr lang="en-US" sz="1100" b="0" i="0" dirty="0">
                <a:solidFill>
                  <a:srgbClr val="002345"/>
                </a:solidFill>
                <a:effectLst/>
                <a:highlight>
                  <a:srgbClr val="FFFFFF"/>
                </a:highlight>
                <a:latin typeface="Arial Narrow" panose="020B0606020202030204" pitchFamily="34" charset="0"/>
              </a:rPr>
              <a:t> The Environmental, Health, and Safety (EHS) Guidelines are technical reference documents with general and industry-specific examples of Good International Industry Practice (GIIP) and are referred to in the World Bank’s </a:t>
            </a:r>
            <a:r>
              <a:rPr lang="en-US" sz="1100" b="0" i="0" dirty="0">
                <a:solidFill>
                  <a:srgbClr val="002345"/>
                </a:solidFill>
                <a:effectLst/>
                <a:highlight>
                  <a:srgbClr val="FFFFFF"/>
                </a:highlight>
                <a:latin typeface="Arial Narrow" panose="020B0606020202030204" pitchFamily="34" charset="0"/>
                <a:hlinkClick r:id="rId2"/>
              </a:rPr>
              <a:t>Environmental and Social Framework</a:t>
            </a:r>
            <a:r>
              <a:rPr lang="en-US" sz="1100" b="0" i="0" dirty="0">
                <a:solidFill>
                  <a:srgbClr val="002345"/>
                </a:solidFill>
                <a:effectLst/>
                <a:highlight>
                  <a:srgbClr val="FFFFFF"/>
                </a:highlight>
                <a:latin typeface="Arial Narrow" panose="020B0606020202030204" pitchFamily="34" charset="0"/>
              </a:rPr>
              <a:t> and in IFC’s </a:t>
            </a:r>
            <a:r>
              <a:rPr lang="en-US" sz="1100" b="0" i="0" dirty="0">
                <a:solidFill>
                  <a:srgbClr val="002345"/>
                </a:solidFill>
                <a:effectLst/>
                <a:highlight>
                  <a:srgbClr val="FFFFFF"/>
                </a:highlight>
                <a:latin typeface="Arial Narrow" panose="020B0606020202030204" pitchFamily="34" charset="0"/>
                <a:hlinkClick r:id="rId3"/>
              </a:rPr>
              <a:t>Performance Standards</a:t>
            </a:r>
            <a:r>
              <a:rPr lang="en-US" sz="1100" b="0" i="0" dirty="0">
                <a:solidFill>
                  <a:srgbClr val="002345"/>
                </a:solidFill>
                <a:effectLst/>
                <a:highlight>
                  <a:srgbClr val="FFFFFF"/>
                </a:highlight>
                <a:latin typeface="Arial Narrow" panose="020B0606020202030204" pitchFamily="34" charset="0"/>
              </a:rPr>
              <a:t>.</a:t>
            </a:r>
            <a:br>
              <a:rPr lang="en-US" sz="1100" b="0" i="0" dirty="0">
                <a:solidFill>
                  <a:srgbClr val="002345"/>
                </a:solidFill>
                <a:effectLst/>
                <a:highlight>
                  <a:srgbClr val="FFFFFF"/>
                </a:highlight>
                <a:latin typeface="Arial Narrow" panose="020B0606020202030204" pitchFamily="34" charset="0"/>
              </a:rPr>
            </a:br>
            <a:br>
              <a:rPr lang="en-US" sz="1100" b="0" i="0" dirty="0">
                <a:solidFill>
                  <a:srgbClr val="002345"/>
                </a:solidFill>
                <a:effectLst/>
                <a:highlight>
                  <a:srgbClr val="FFFFFF"/>
                </a:highlight>
                <a:latin typeface="Arial Narrow" panose="020B0606020202030204" pitchFamily="34" charset="0"/>
              </a:rPr>
            </a:br>
            <a:r>
              <a:rPr lang="en-US" sz="1100" b="0" i="0" dirty="0">
                <a:solidFill>
                  <a:srgbClr val="002345"/>
                </a:solidFill>
                <a:effectLst/>
                <a:highlight>
                  <a:srgbClr val="FFFFFF"/>
                </a:highlight>
                <a:latin typeface="Arial Narrow" panose="020B0606020202030204" pitchFamily="34" charset="0"/>
              </a:rPr>
              <a:t>The EHS Guidelines contain the performance levels and measures that are normally acceptable to the World Bank Group, and that are generally considered to be achievable in new facilities at reasonable costs by existing technology.</a:t>
            </a:r>
            <a:br>
              <a:rPr lang="en-US" sz="1100" b="0" i="0" dirty="0">
                <a:solidFill>
                  <a:srgbClr val="002345"/>
                </a:solidFill>
                <a:effectLst/>
                <a:highlight>
                  <a:srgbClr val="FFFFFF"/>
                </a:highlight>
                <a:latin typeface="Arial Narrow" panose="020B0606020202030204" pitchFamily="34" charset="0"/>
              </a:rPr>
            </a:br>
            <a:br>
              <a:rPr lang="en-US" sz="1100" b="0" i="0" dirty="0">
                <a:solidFill>
                  <a:srgbClr val="002345"/>
                </a:solidFill>
                <a:effectLst/>
                <a:highlight>
                  <a:srgbClr val="FFFFFF"/>
                </a:highlight>
                <a:latin typeface="Arial Narrow" panose="020B0606020202030204" pitchFamily="34" charset="0"/>
              </a:rPr>
            </a:br>
            <a:r>
              <a:rPr lang="en-US" sz="1100" b="0" i="0" dirty="0">
                <a:solidFill>
                  <a:srgbClr val="002345"/>
                </a:solidFill>
                <a:effectLst/>
                <a:highlight>
                  <a:srgbClr val="FFFFFF"/>
                </a:highlight>
                <a:latin typeface="Arial Narrow" panose="020B0606020202030204" pitchFamily="34" charset="0"/>
              </a:rPr>
              <a:t>The World Bank Group requires borrowers/clients to apply the relevant levels or measures of the EHS Guidelines. When host country regulations differ from the levels and measures presented in the EHS Guidelines, projects will be required to achieve whichever is more stringent.</a:t>
            </a:r>
            <a:br>
              <a:rPr lang="en-US" sz="1100" b="0" i="0" dirty="0">
                <a:solidFill>
                  <a:srgbClr val="002345"/>
                </a:solidFill>
                <a:effectLst/>
                <a:highlight>
                  <a:srgbClr val="FFFFFF"/>
                </a:highlight>
                <a:latin typeface="Arial Narrow" panose="020B0606020202030204" pitchFamily="34" charset="0"/>
              </a:rPr>
            </a:br>
            <a:r>
              <a:rPr lang="en-US" sz="1100" b="0" i="0" dirty="0">
                <a:solidFill>
                  <a:srgbClr val="002345"/>
                </a:solidFill>
                <a:effectLst/>
                <a:highlight>
                  <a:srgbClr val="FFFFFF"/>
                </a:highlight>
                <a:latin typeface="Arial Narrow" panose="020B0606020202030204" pitchFamily="34" charset="0"/>
              </a:rPr>
              <a:t>General EHS Guidelines</a:t>
            </a:r>
            <a:br>
              <a:rPr lang="en-US" sz="1100" b="0" i="0" dirty="0">
                <a:solidFill>
                  <a:srgbClr val="002345"/>
                </a:solidFill>
                <a:effectLst/>
                <a:highlight>
                  <a:srgbClr val="FFFFFF"/>
                </a:highlight>
                <a:latin typeface="Arial Narrow" panose="020B0606020202030204" pitchFamily="34" charset="0"/>
              </a:rPr>
            </a:br>
            <a:br>
              <a:rPr lang="en-US" sz="1100" b="0" i="0" dirty="0">
                <a:solidFill>
                  <a:srgbClr val="002345"/>
                </a:solidFill>
                <a:effectLst/>
                <a:highlight>
                  <a:srgbClr val="FFFFFF"/>
                </a:highlight>
                <a:latin typeface="Arial Narrow" panose="020B0606020202030204" pitchFamily="34" charset="0"/>
              </a:rPr>
            </a:br>
            <a:r>
              <a:rPr lang="en-US" sz="1100" b="0" i="0" dirty="0">
                <a:solidFill>
                  <a:srgbClr val="002345"/>
                </a:solidFill>
                <a:effectLst/>
                <a:highlight>
                  <a:srgbClr val="FFFFFF"/>
                </a:highlight>
                <a:latin typeface="Arial Narrow" panose="020B0606020202030204" pitchFamily="34" charset="0"/>
              </a:rPr>
              <a:t>The General EHS Guidelines contain information on cross-cutting environmental, health, and safety issues potentially applicable to all industry sectors. This document should be used together with the relevant Industry Sector Guideline(s).</a:t>
            </a:r>
            <a:br>
              <a:rPr lang="en-US" sz="1100" b="0" i="0" dirty="0">
                <a:solidFill>
                  <a:srgbClr val="002345"/>
                </a:solidFill>
                <a:effectLst/>
                <a:highlight>
                  <a:srgbClr val="FFFFFF"/>
                </a:highlight>
                <a:latin typeface="Arial Narrow" panose="020B0606020202030204" pitchFamily="34" charset="0"/>
              </a:rPr>
            </a:br>
            <a:r>
              <a:rPr lang="nb-NO" sz="1100" dirty="0">
                <a:latin typeface="Arial Narrow" panose="020B0606020202030204" pitchFamily="34" charset="0"/>
              </a:rPr>
              <a:t>EHS Guidelines [Complete </a:t>
            </a:r>
            <a:r>
              <a:rPr lang="nb-NO" sz="1100" dirty="0" err="1">
                <a:latin typeface="Arial Narrow" panose="020B0606020202030204" pitchFamily="34" charset="0"/>
              </a:rPr>
              <a:t>version</a:t>
            </a:r>
            <a:r>
              <a:rPr lang="nb-NO" sz="1100" dirty="0">
                <a:latin typeface="Arial Narrow" panose="020B0606020202030204" pitchFamily="34" charset="0"/>
              </a:rPr>
              <a:t>] at: www.ifc.org/ehsguidelines </a:t>
            </a:r>
            <a:br>
              <a:rPr lang="nb-NO" sz="1100" dirty="0">
                <a:latin typeface="Arial Narrow" panose="020B0606020202030204" pitchFamily="34" charset="0"/>
              </a:rPr>
            </a:br>
            <a:r>
              <a:rPr lang="en-US" sz="800" b="1" i="0" dirty="0">
                <a:solidFill>
                  <a:srgbClr val="002345"/>
                </a:solidFill>
                <a:effectLst/>
                <a:highlight>
                  <a:srgbClr val="FFFFFF"/>
                </a:highlight>
                <a:latin typeface="Arial Narrow" panose="020B0606020202030204" pitchFamily="34" charset="0"/>
                <a:hlinkClick r:id="rId4"/>
              </a:rPr>
              <a:t>2. Occupational Health and Safety</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2.1 General Facility Design and Operation</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2.2 Communication and Training</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2.3 Physical Hazards</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2.4 Chemical Hazards</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2.5 Biological Hazards</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2.6 Radiological Hazards</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2.7 Personal Protective Equipment (PPE)</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2.8 Special Hazard Environments</a:t>
            </a:r>
            <a:br>
              <a:rPr lang="en-US" sz="800" b="0" i="0" dirty="0">
                <a:solidFill>
                  <a:srgbClr val="002345"/>
                </a:solidFill>
                <a:effectLst/>
                <a:highlight>
                  <a:srgbClr val="FFFFFF"/>
                </a:highlight>
                <a:latin typeface="Arial Narrow" panose="020B0606020202030204" pitchFamily="34" charset="0"/>
              </a:rPr>
            </a:br>
            <a:r>
              <a:rPr lang="en-US" sz="800" b="0" i="0" dirty="0">
                <a:solidFill>
                  <a:srgbClr val="002345"/>
                </a:solidFill>
                <a:effectLst/>
                <a:highlight>
                  <a:srgbClr val="FFFFFF"/>
                </a:highlight>
                <a:latin typeface="Arial Narrow" panose="020B0606020202030204" pitchFamily="34" charset="0"/>
              </a:rPr>
              <a:t>2.9 Monitoring</a:t>
            </a:r>
            <a:br>
              <a:rPr lang="en-US" sz="1100" b="0" i="0" dirty="0">
                <a:solidFill>
                  <a:srgbClr val="002345"/>
                </a:solidFill>
                <a:effectLst/>
                <a:highlight>
                  <a:srgbClr val="FFFFFF"/>
                </a:highlight>
                <a:latin typeface="Arial Narrow" panose="020B0606020202030204" pitchFamily="34" charset="0"/>
              </a:rPr>
            </a:br>
            <a:endParaRPr lang="en-GB" sz="1100"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6F263411-171D-5BBE-2DFE-085D6699B8ED}"/>
              </a:ext>
            </a:extLst>
          </p:cNvPr>
          <p:cNvSpPr>
            <a:spLocks noGrp="1"/>
          </p:cNvSpPr>
          <p:nvPr>
            <p:ph idx="1"/>
          </p:nvPr>
        </p:nvSpPr>
        <p:spPr>
          <a:xfrm>
            <a:off x="838200" y="3429000"/>
            <a:ext cx="10515600" cy="3224213"/>
          </a:xfrm>
        </p:spPr>
        <p:txBody>
          <a:bodyPr>
            <a:normAutofit/>
          </a:bodyPr>
          <a:lstStyle/>
          <a:p>
            <a:pPr marL="0" indent="0">
              <a:buNone/>
            </a:pPr>
            <a:r>
              <a:rPr lang="en-GB" sz="1100" b="1" dirty="0">
                <a:latin typeface="Arial Narrow" panose="020B0606020202030204" pitchFamily="34" charset="0"/>
              </a:rPr>
              <a:t>NORSOK S-002 Working Environment</a:t>
            </a:r>
          </a:p>
          <a:p>
            <a:r>
              <a:rPr lang="en-US" sz="1100" dirty="0">
                <a:latin typeface="Arial Narrow" panose="020B0606020202030204" pitchFamily="34" charset="0"/>
              </a:rPr>
              <a:t>The NORSOK S-002 standard, titled "Working Environment," is developed by the Norwegian petroleum industry to ensure adequate safety, value-adding, and cost-effectiveness for petroleum industry developments and operations. The objective of this standard is to promote a sound working environment during the operational phase of facilities.</a:t>
            </a:r>
          </a:p>
          <a:p>
            <a:r>
              <a:rPr lang="en-US" sz="1100" dirty="0">
                <a:latin typeface="Arial Narrow" panose="020B0606020202030204" pitchFamily="34" charset="0"/>
              </a:rPr>
              <a:t>The content of the NORSOK S-002 standard includes:</a:t>
            </a:r>
          </a:p>
          <a:p>
            <a:r>
              <a:rPr lang="en-US" sz="1100" dirty="0">
                <a:latin typeface="Arial Narrow" panose="020B0606020202030204" pitchFamily="34" charset="0"/>
              </a:rPr>
              <a:t>Systematic management of the working environment in design and fabrication: This section covers the general management system, working environment design basis, working environment analyses, and verification and validation of design.</a:t>
            </a:r>
          </a:p>
          <a:p>
            <a:r>
              <a:rPr lang="en-US" sz="1100" dirty="0">
                <a:latin typeface="Arial Narrow" panose="020B0606020202030204" pitchFamily="34" charset="0"/>
              </a:rPr>
              <a:t>Working environment requirements: This section includes arrangements, ergonomics, technical appliances, chemical substances and products, noise and vibration, illumination, indoor climate, outdoor operations, electromagnetic fields, and radioactive sources.</a:t>
            </a:r>
          </a:p>
          <a:p>
            <a:r>
              <a:rPr lang="en-US" sz="1100" dirty="0">
                <a:latin typeface="Arial Narrow" panose="020B0606020202030204" pitchFamily="34" charset="0"/>
              </a:rPr>
              <a:t>Normative and informative references: The standard includes references to other standards and documents that are essential for its implementation.</a:t>
            </a:r>
          </a:p>
          <a:p>
            <a:r>
              <a:rPr lang="en-US" sz="1100" b="1" dirty="0">
                <a:latin typeface="Arial Narrow" panose="020B0606020202030204" pitchFamily="34" charset="0"/>
              </a:rPr>
              <a:t>Annexes: </a:t>
            </a:r>
            <a:r>
              <a:rPr lang="en-US" sz="1100" dirty="0">
                <a:latin typeface="Arial Narrow" panose="020B0606020202030204" pitchFamily="34" charset="0"/>
              </a:rPr>
              <a:t>The standard contains several annexes that provide detailed requirements related to installation areas, vibration limit curves, noise data sheets, and examples of methods for analysis of the working environment1.</a:t>
            </a:r>
          </a:p>
          <a:p>
            <a:r>
              <a:rPr lang="en-US" sz="1100" dirty="0">
                <a:latin typeface="Arial Narrow" panose="020B0606020202030204" pitchFamily="34" charset="0"/>
              </a:rPr>
              <a:t>The NORSOK S-002 standard is primarily applied to the design of new facilities or the upgrading of existing facilities for offshore drilling, production, use, and pipeline transportation of petroleum, including accommodation units for such activities. It also stipulates design requirements related to the working environment of petroleum facilities and the systematic management of working environment design in project development2.</a:t>
            </a:r>
            <a:endParaRPr lang="en-GB" sz="1100" dirty="0">
              <a:latin typeface="Arial Narrow" panose="020B0606020202030204" pitchFamily="34" charset="0"/>
            </a:endParaRPr>
          </a:p>
        </p:txBody>
      </p:sp>
    </p:spTree>
    <p:extLst>
      <p:ext uri="{BB962C8B-B14F-4D97-AF65-F5344CB8AC3E}">
        <p14:creationId xmlns:p14="http://schemas.microsoft.com/office/powerpoint/2010/main" val="331551715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5C2FE19A1790418160B1A2588558B0" ma:contentTypeVersion="18" ma:contentTypeDescription="Create a new document." ma:contentTypeScope="" ma:versionID="dfd7466e8cfb96c13e4f3c09210f9c92">
  <xsd:schema xmlns:xsd="http://www.w3.org/2001/XMLSchema" xmlns:xs="http://www.w3.org/2001/XMLSchema" xmlns:p="http://schemas.microsoft.com/office/2006/metadata/properties" xmlns:ns2="02153a92-5df1-4067-bb42-fcdb674cb660" xmlns:ns3="1fa76f2e-1588-4493-ac91-705f4f478e94" targetNamespace="http://schemas.microsoft.com/office/2006/metadata/properties" ma:root="true" ma:fieldsID="a4ac7938ce41d16cb973a2eaf5b2d651" ns2:_="" ns3:_="">
    <xsd:import namespace="02153a92-5df1-4067-bb42-fcdb674cb660"/>
    <xsd:import namespace="1fa76f2e-1588-4493-ac91-705f4f478e9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153a92-5df1-4067-bb42-fcdb674cb6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be3fbfa-8a9f-41a6-b5b3-48dcbc123684"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a76f2e-1588-4493-ac91-705f4f478e9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1226d69-9fbb-459c-aabd-015f5cff3fe4}" ma:internalName="TaxCatchAll" ma:showField="CatchAllData" ma:web="1fa76f2e-1588-4493-ac91-705f4f478e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fa76f2e-1588-4493-ac91-705f4f478e94" xsi:nil="true"/>
    <lcf76f155ced4ddcb4097134ff3c332f xmlns="02153a92-5df1-4067-bb42-fcdb674cb66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0FFE548-BDF2-4315-B35C-D04198EEA555}"/>
</file>

<file path=customXml/itemProps2.xml><?xml version="1.0" encoding="utf-8"?>
<ds:datastoreItem xmlns:ds="http://schemas.openxmlformats.org/officeDocument/2006/customXml" ds:itemID="{05B61866-5918-4FD6-8B95-A4D796AA8CDB}"/>
</file>

<file path=customXml/itemProps3.xml><?xml version="1.0" encoding="utf-8"?>
<ds:datastoreItem xmlns:ds="http://schemas.openxmlformats.org/officeDocument/2006/customXml" ds:itemID="{8F2F5F0C-5B37-4A96-82E6-700485E35E7A}"/>
</file>

<file path=docProps/app.xml><?xml version="1.0" encoding="utf-8"?>
<Properties xmlns="http://schemas.openxmlformats.org/officeDocument/2006/extended-properties" xmlns:vt="http://schemas.openxmlformats.org/officeDocument/2006/docPropsVTypes">
  <Template>Office 2013 - 2022 Theme</Template>
  <TotalTime>296</TotalTime>
  <Words>959</Words>
  <Application>Microsoft Office PowerPoint</Application>
  <PresentationFormat>Widescreen</PresentationFormat>
  <Paragraphs>47</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Arial</vt:lpstr>
      <vt:lpstr>Arial Narrow</vt:lpstr>
      <vt:lpstr>Calibri</vt:lpstr>
      <vt:lpstr>Calibri Light</vt:lpstr>
      <vt:lpstr>Cambria</vt:lpstr>
      <vt:lpstr>Office 2013 - 2022 Theme</vt:lpstr>
      <vt:lpstr>Prevention Through Design</vt:lpstr>
      <vt:lpstr>Standards and guidelines useful for inherent safer design - to control chemical, physical and biological health hazards</vt:lpstr>
      <vt:lpstr> Environmental, Health, and Safety (EHS) Guidelines OCCUPATIONAL HEALTH AND SAFETY  World Bank Group, International Finance Corporation  ‘’ The Environmental, Health, and Safety (EHS) Guidelines are technical reference documents with general and industry-specific examples of Good International Industry Practice (GIIP) and are referred to in the World Bank’s Environmental and Social Framework and in IFC’s Performance Standards.  The EHS Guidelines contain the performance levels and measures that are normally acceptable to the World Bank Group, and that are generally considered to be achievable in new facilities at reasonable costs by existing technology.  The World Bank Group requires borrowers/clients to apply the relevant levels or measures of the EHS Guidelines. When host country regulations differ from the levels and measures presented in the EHS Guidelines, projects will be required to achieve whichever is more stringent. General EHS Guidelines  The General EHS Guidelines contain information on cross-cutting environmental, health, and safety issues potentially applicable to all industry sectors. This document should be used together with the relevant Industry Sector Guideline(s). EHS Guidelines [Complete version] at: www.ifc.org/ehsguidelines  2. Occupational Health and Safety 2.1 General Facility Design and Operation 2.2 Communication and Training 2.3 Physical Hazards 2.4 Chemical Hazards 2.5 Biological Hazards 2.6 Radiological Hazards 2.7 Personal Protective Equipment (PPE) 2.8 Special Hazard Environments 2.9 Monitoring </vt:lpstr>
    </vt:vector>
  </TitlesOfParts>
  <Company>Equinor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Mette Mathiesen</dc:creator>
  <cp:lastModifiedBy>Mette Mathiesen</cp:lastModifiedBy>
  <cp:revision>1</cp:revision>
  <dcterms:created xsi:type="dcterms:W3CDTF">2024-10-10T12:25:15Z</dcterms:created>
  <dcterms:modified xsi:type="dcterms:W3CDTF">2024-10-10T17:21:30Z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0x010100725C2FE19A1790418160B1A2588558B0</vt:lpwstr>
  </property>
</Properties>
</file>