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27"/>
  </p:notesMasterIdLst>
  <p:sldIdLst>
    <p:sldId id="265" r:id="rId5"/>
    <p:sldId id="302" r:id="rId6"/>
    <p:sldId id="289" r:id="rId7"/>
    <p:sldId id="304" r:id="rId8"/>
    <p:sldId id="305" r:id="rId9"/>
    <p:sldId id="306" r:id="rId10"/>
    <p:sldId id="307" r:id="rId11"/>
    <p:sldId id="288" r:id="rId12"/>
    <p:sldId id="283" r:id="rId13"/>
    <p:sldId id="300" r:id="rId14"/>
    <p:sldId id="290" r:id="rId15"/>
    <p:sldId id="291" r:id="rId16"/>
    <p:sldId id="297" r:id="rId17"/>
    <p:sldId id="298" r:id="rId18"/>
    <p:sldId id="299" r:id="rId19"/>
    <p:sldId id="292" r:id="rId20"/>
    <p:sldId id="294" r:id="rId21"/>
    <p:sldId id="293" r:id="rId22"/>
    <p:sldId id="295" r:id="rId23"/>
    <p:sldId id="296" r:id="rId24"/>
    <p:sldId id="308" r:id="rId25"/>
    <p:sldId id="30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fton, Karen SI-SHA" initials="BKSS" lastIdx="1" clrIdx="0">
    <p:extLst>
      <p:ext uri="{19B8F6BF-5375-455C-9EA6-DF929625EA0E}">
        <p15:presenceInfo xmlns:p15="http://schemas.microsoft.com/office/powerpoint/2012/main" userId="S::Karen.Bufton@shell.com::93045625-190a-4690-8f69-1b425e5785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66" autoAdjust="0"/>
    <p:restoredTop sz="80225" autoAdjust="0"/>
  </p:normalViewPr>
  <p:slideViewPr>
    <p:cSldViewPr snapToGrid="0">
      <p:cViewPr varScale="1">
        <p:scale>
          <a:sx n="76" d="100"/>
          <a:sy n="76" d="100"/>
        </p:scale>
        <p:origin x="245" y="67"/>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fton, Karen SI-SHV" userId="93045625-190a-4690-8f69-1b425e5785d3" providerId="ADAL" clId="{D4F70534-B94D-4172-826D-5481FA82F6C9}"/>
    <pc:docChg chg="undo custSel addSld delSld modSld">
      <pc:chgData name="Bufton, Karen SI-SHV" userId="93045625-190a-4690-8f69-1b425e5785d3" providerId="ADAL" clId="{D4F70534-B94D-4172-826D-5481FA82F6C9}" dt="2024-07-01T14:26:55.964" v="17" actId="47"/>
      <pc:docMkLst>
        <pc:docMk/>
      </pc:docMkLst>
      <pc:sldChg chg="modSp mod">
        <pc:chgData name="Bufton, Karen SI-SHV" userId="93045625-190a-4690-8f69-1b425e5785d3" providerId="ADAL" clId="{D4F70534-B94D-4172-826D-5481FA82F6C9}" dt="2024-07-01T14:26:48.122" v="15" actId="6549"/>
        <pc:sldMkLst>
          <pc:docMk/>
          <pc:sldMk cId="1432445338" sldId="265"/>
        </pc:sldMkLst>
        <pc:spChg chg="mod">
          <ac:chgData name="Bufton, Karen SI-SHV" userId="93045625-190a-4690-8f69-1b425e5785d3" providerId="ADAL" clId="{D4F70534-B94D-4172-826D-5481FA82F6C9}" dt="2024-07-01T14:26:48.122" v="15" actId="6549"/>
          <ac:spMkLst>
            <pc:docMk/>
            <pc:sldMk cId="1432445338" sldId="265"/>
            <ac:spMk id="5" creationId="{522ED50F-389F-5043-8225-8B01CDB9BB4A}"/>
          </ac:spMkLst>
        </pc:spChg>
      </pc:sldChg>
      <pc:sldChg chg="add del">
        <pc:chgData name="Bufton, Karen SI-SHV" userId="93045625-190a-4690-8f69-1b425e5785d3" providerId="ADAL" clId="{D4F70534-B94D-4172-826D-5481FA82F6C9}" dt="2024-07-01T14:26:55.964" v="17" actId="47"/>
        <pc:sldMkLst>
          <pc:docMk/>
          <pc:sldMk cId="895683155"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A2BD1-3334-BA48-909A-302863812F04}"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58D7E-757C-DD41-9BD7-FCEE5AEFF0EB}" type="slidenum">
              <a:rPr lang="en-US" smtClean="0"/>
              <a:t>‹#›</a:t>
            </a:fld>
            <a:endParaRPr lang="en-US"/>
          </a:p>
        </p:txBody>
      </p:sp>
    </p:spTree>
    <p:extLst>
      <p:ext uri="{BB962C8B-B14F-4D97-AF65-F5344CB8AC3E}">
        <p14:creationId xmlns:p14="http://schemas.microsoft.com/office/powerpoint/2010/main" val="143158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Revision 1 </a:t>
            </a:r>
            <a:r>
              <a:rPr lang="en-GB" sz="1200" dirty="0">
                <a:ea typeface="Segoe UI Emoji" panose="020B0502040204020203" pitchFamily="34" charset="0"/>
              </a:rPr>
              <a:t>Published 2006, </a:t>
            </a:r>
            <a:r>
              <a:rPr lang="en-GB" sz="1200" dirty="0"/>
              <a:t>Leaflet &amp; Part 2 document (68+ pages</a:t>
            </a:r>
            <a:r>
              <a:rPr lang="en-GB" sz="1200" dirty="0">
                <a:ea typeface="Segoe UI Emoji" panose="020B0502040204020203" pitchFamily="34" charset="0"/>
              </a:rPr>
              <a:t>)</a:t>
            </a:r>
          </a:p>
          <a:p>
            <a:r>
              <a:rPr lang="en-GB" sz="1200" dirty="0">
                <a:ea typeface="Segoe UI Emoji" panose="020B0502040204020203" pitchFamily="34" charset="0"/>
              </a:rPr>
              <a:t>Shortened industry focused guide with compendium</a:t>
            </a:r>
            <a:endParaRPr lang="en-GB" dirty="0"/>
          </a:p>
        </p:txBody>
      </p:sp>
      <p:sp>
        <p:nvSpPr>
          <p:cNvPr id="4" name="Slide Number Placeholder 3"/>
          <p:cNvSpPr>
            <a:spLocks noGrp="1"/>
          </p:cNvSpPr>
          <p:nvPr>
            <p:ph type="sldNum" sz="quarter" idx="5"/>
          </p:nvPr>
        </p:nvSpPr>
        <p:spPr/>
        <p:txBody>
          <a:bodyPr/>
          <a:lstStyle/>
          <a:p>
            <a:fld id="{B8158D7E-757C-DD41-9BD7-FCEE5AEFF0EB}" type="slidenum">
              <a:rPr lang="en-US" smtClean="0"/>
              <a:t>2</a:t>
            </a:fld>
            <a:endParaRPr lang="en-US"/>
          </a:p>
        </p:txBody>
      </p:sp>
    </p:spTree>
    <p:extLst>
      <p:ext uri="{BB962C8B-B14F-4D97-AF65-F5344CB8AC3E}">
        <p14:creationId xmlns:p14="http://schemas.microsoft.com/office/powerpoint/2010/main" val="2753713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u="none" strike="noStrike" kern="1200" baseline="0" dirty="0">
                <a:solidFill>
                  <a:schemeClr val="tx1"/>
                </a:solidFill>
                <a:latin typeface="+mn-lt"/>
                <a:ea typeface="+mn-ea"/>
                <a:cs typeface="+mn-cs"/>
              </a:rPr>
              <a:t>Annual HRA management plans should be developed, including HRA and monitoring priorities</a:t>
            </a:r>
          </a:p>
          <a:p>
            <a:r>
              <a:rPr lang="en-US" sz="1200" b="0" i="0" u="none" strike="noStrike" kern="1200" baseline="0" dirty="0">
                <a:solidFill>
                  <a:schemeClr val="tx1"/>
                </a:solidFill>
                <a:latin typeface="+mn-lt"/>
                <a:ea typeface="+mn-ea"/>
                <a:cs typeface="+mn-cs"/>
              </a:rPr>
              <a:t>2. Annual plans should be developed considering previous plans, HRAs and monitoring results, remaining recommendations (ongoing or not yet completed), anticipated business objectives/projects, and potential regulatory impacts that may be forthcoming in the next year.</a:t>
            </a:r>
            <a:endParaRPr lang="en-GB" dirty="0"/>
          </a:p>
        </p:txBody>
      </p:sp>
      <p:sp>
        <p:nvSpPr>
          <p:cNvPr id="4" name="Slide Number Placeholder 3"/>
          <p:cNvSpPr>
            <a:spLocks noGrp="1"/>
          </p:cNvSpPr>
          <p:nvPr>
            <p:ph type="sldNum" sz="quarter" idx="5"/>
          </p:nvPr>
        </p:nvSpPr>
        <p:spPr/>
        <p:txBody>
          <a:bodyPr/>
          <a:lstStyle/>
          <a:p>
            <a:fld id="{B8158D7E-757C-DD41-9BD7-FCEE5AEFF0EB}" type="slidenum">
              <a:rPr lang="en-US" smtClean="0"/>
              <a:t>12</a:t>
            </a:fld>
            <a:endParaRPr lang="en-US"/>
          </a:p>
        </p:txBody>
      </p:sp>
    </p:spTree>
    <p:extLst>
      <p:ext uri="{BB962C8B-B14F-4D97-AF65-F5344CB8AC3E}">
        <p14:creationId xmlns:p14="http://schemas.microsoft.com/office/powerpoint/2010/main" val="2423667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HRA team could include operations and maintenance personnel, HSE professionals, occupational hygienists, clinical health staff, and other specialists (e.g., toxicologists,</a:t>
            </a:r>
          </a:p>
          <a:p>
            <a:r>
              <a:rPr lang="en-US" sz="1200" b="0" i="0" u="none" strike="noStrike" kern="1200" baseline="0" dirty="0">
                <a:solidFill>
                  <a:schemeClr val="tx1"/>
                </a:solidFill>
                <a:latin typeface="+mn-lt"/>
                <a:ea typeface="+mn-ea"/>
                <a:cs typeface="+mn-cs"/>
              </a:rPr>
              <a:t>epidemiologists, ergonomists, human factor engineers, occupational health physicians, and infectious disease specialists). The required competence of the HRA assessors is dictated by the activities being assessed, the nature and severity of the hazards and risks involved, as well as the familiarity of the activities</a:t>
            </a:r>
            <a:endParaRPr lang="en-GB" dirty="0"/>
          </a:p>
        </p:txBody>
      </p:sp>
      <p:sp>
        <p:nvSpPr>
          <p:cNvPr id="4" name="Slide Number Placeholder 3"/>
          <p:cNvSpPr>
            <a:spLocks noGrp="1"/>
          </p:cNvSpPr>
          <p:nvPr>
            <p:ph type="sldNum" sz="quarter" idx="5"/>
          </p:nvPr>
        </p:nvSpPr>
        <p:spPr/>
        <p:txBody>
          <a:bodyPr/>
          <a:lstStyle/>
          <a:p>
            <a:fld id="{B8158D7E-757C-DD41-9BD7-FCEE5AEFF0EB}" type="slidenum">
              <a:rPr lang="en-US" smtClean="0"/>
              <a:t>13</a:t>
            </a:fld>
            <a:endParaRPr lang="en-US"/>
          </a:p>
        </p:txBody>
      </p:sp>
    </p:spTree>
    <p:extLst>
      <p:ext uri="{BB962C8B-B14F-4D97-AF65-F5344CB8AC3E}">
        <p14:creationId xmlns:p14="http://schemas.microsoft.com/office/powerpoint/2010/main" val="17797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health hazard identification process usually requires the involvement of a person who has had training in health hazard identification, together with individuals familiar with</a:t>
            </a:r>
          </a:p>
          <a:p>
            <a:r>
              <a:rPr lang="en-US" sz="1200" b="0" i="0" u="none" strike="noStrike" kern="1200" baseline="0" dirty="0">
                <a:solidFill>
                  <a:schemeClr val="tx1"/>
                </a:solidFill>
                <a:latin typeface="+mn-lt"/>
                <a:ea typeface="+mn-ea"/>
                <a:cs typeface="+mn-cs"/>
              </a:rPr>
              <a:t>the activity being assessed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Useful sources of information for HRAs include existing site occupational hygiene monitoring reports, workflow charts, occupational illness and incident reports, trade</a:t>
            </a:r>
          </a:p>
          <a:p>
            <a:r>
              <a:rPr lang="en-US" sz="1200" b="0" i="0" u="none" strike="noStrike" kern="1200" baseline="0" dirty="0">
                <a:solidFill>
                  <a:schemeClr val="tx1"/>
                </a:solidFill>
                <a:latin typeface="+mn-lt"/>
                <a:ea typeface="+mn-ea"/>
                <a:cs typeface="+mn-cs"/>
              </a:rPr>
              <a:t>association material, such as IOGP-IPIECA Reports</a:t>
            </a:r>
          </a:p>
          <a:p>
            <a:endParaRPr lang="en-GB" dirty="0"/>
          </a:p>
        </p:txBody>
      </p:sp>
      <p:sp>
        <p:nvSpPr>
          <p:cNvPr id="4" name="Slide Number Placeholder 3"/>
          <p:cNvSpPr>
            <a:spLocks noGrp="1"/>
          </p:cNvSpPr>
          <p:nvPr>
            <p:ph type="sldNum" sz="quarter" idx="5"/>
          </p:nvPr>
        </p:nvSpPr>
        <p:spPr/>
        <p:txBody>
          <a:bodyPr/>
          <a:lstStyle/>
          <a:p>
            <a:fld id="{B8158D7E-757C-DD41-9BD7-FCEE5AEFF0EB}" type="slidenum">
              <a:rPr lang="en-US" smtClean="0"/>
              <a:t>14</a:t>
            </a:fld>
            <a:endParaRPr lang="en-US"/>
          </a:p>
        </p:txBody>
      </p:sp>
    </p:spTree>
    <p:extLst>
      <p:ext uri="{BB962C8B-B14F-4D97-AF65-F5344CB8AC3E}">
        <p14:creationId xmlns:p14="http://schemas.microsoft.com/office/powerpoint/2010/main" val="3893759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 inventory of health hazards in the assessable unit should be identified and listed. For each health hazard, the following should be identified:</a:t>
            </a:r>
          </a:p>
          <a:p>
            <a:r>
              <a:rPr lang="en-US" sz="1200" b="0" i="0" u="none" strike="noStrike" kern="1200" baseline="0" dirty="0">
                <a:solidFill>
                  <a:schemeClr val="tx1"/>
                </a:solidFill>
                <a:latin typeface="+mn-lt"/>
                <a:ea typeface="+mn-ea"/>
                <a:cs typeface="+mn-cs"/>
              </a:rPr>
              <a:t>• Harmful effects and whether these are acute and/or chronic</a:t>
            </a:r>
          </a:p>
          <a:p>
            <a:r>
              <a:rPr lang="en-US" sz="1200" b="0" i="0" u="none" strike="noStrike" kern="1200" baseline="0" dirty="0">
                <a:solidFill>
                  <a:schemeClr val="tx1"/>
                </a:solidFill>
                <a:latin typeface="+mn-lt"/>
                <a:ea typeface="+mn-ea"/>
                <a:cs typeface="+mn-cs"/>
              </a:rPr>
              <a:t>• Quantity or size of the hazard, e.g., whether it is acting on the whole or specific parts of the body</a:t>
            </a:r>
          </a:p>
          <a:p>
            <a:r>
              <a:rPr lang="en-US" sz="1200" b="0" i="0" u="none" strike="noStrike" kern="1200" baseline="0" dirty="0">
                <a:solidFill>
                  <a:schemeClr val="tx1"/>
                </a:solidFill>
                <a:latin typeface="+mn-lt"/>
                <a:ea typeface="+mn-ea"/>
                <a:cs typeface="+mn-cs"/>
              </a:rPr>
              <a:t>• Routes of entry, e.g., through skin or eye contact, inhalation, ingestion, or hearing</a:t>
            </a:r>
          </a:p>
          <a:p>
            <a:r>
              <a:rPr lang="en-US" sz="1200" b="0" i="0" u="none" strike="noStrike" kern="1200" baseline="0" dirty="0">
                <a:solidFill>
                  <a:schemeClr val="tx1"/>
                </a:solidFill>
                <a:latin typeface="+mn-lt"/>
                <a:ea typeface="+mn-ea"/>
                <a:cs typeface="+mn-cs"/>
              </a:rPr>
              <a:t>• Any hazard rating (e.g., health hazard rating scheme, Globally Harmonized System of Classification and Labelling of Chemicals (GHS) hazard code)</a:t>
            </a:r>
          </a:p>
          <a:p>
            <a:r>
              <a:rPr lang="en-US" sz="1200" b="0" i="0" u="none" strike="noStrike" kern="1200" baseline="0" dirty="0">
                <a:solidFill>
                  <a:schemeClr val="tx1"/>
                </a:solidFill>
                <a:latin typeface="+mn-lt"/>
                <a:ea typeface="+mn-ea"/>
                <a:cs typeface="+mn-cs"/>
              </a:rPr>
              <a:t>Relevant OELs or standards representing adequate controls</a:t>
            </a:r>
            <a:endParaRPr lang="en-GB" dirty="0"/>
          </a:p>
        </p:txBody>
      </p:sp>
      <p:sp>
        <p:nvSpPr>
          <p:cNvPr id="4" name="Slide Number Placeholder 3"/>
          <p:cNvSpPr>
            <a:spLocks noGrp="1"/>
          </p:cNvSpPr>
          <p:nvPr>
            <p:ph type="sldNum" sz="quarter" idx="5"/>
          </p:nvPr>
        </p:nvSpPr>
        <p:spPr/>
        <p:txBody>
          <a:bodyPr/>
          <a:lstStyle/>
          <a:p>
            <a:fld id="{B8158D7E-757C-DD41-9BD7-FCEE5AEFF0EB}" type="slidenum">
              <a:rPr lang="en-US" smtClean="0"/>
              <a:t>15</a:t>
            </a:fld>
            <a:endParaRPr lang="en-US"/>
          </a:p>
        </p:txBody>
      </p:sp>
    </p:spTree>
    <p:extLst>
      <p:ext uri="{BB962C8B-B14F-4D97-AF65-F5344CB8AC3E}">
        <p14:creationId xmlns:p14="http://schemas.microsoft.com/office/powerpoint/2010/main" val="380555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overall aim of a qualitative HRA is to estimate the risks to health and determine the most appropriate control measures to reduce risks.</a:t>
            </a:r>
          </a:p>
          <a:p>
            <a:r>
              <a:rPr lang="en-US" sz="1200" b="0" i="0" u="none" strike="noStrike" kern="1200" baseline="0" dirty="0">
                <a:solidFill>
                  <a:schemeClr val="tx1"/>
                </a:solidFill>
                <a:latin typeface="+mn-lt"/>
                <a:ea typeface="+mn-ea"/>
                <a:cs typeface="+mn-cs"/>
              </a:rPr>
              <a:t>The HRA team could include operations and maintenance personnel, HSE professionals, occupational hygienists,</a:t>
            </a:r>
          </a:p>
          <a:p>
            <a:r>
              <a:rPr lang="en-US" sz="1200" b="0" i="0" u="none" strike="noStrike" kern="1200" baseline="0" dirty="0">
                <a:solidFill>
                  <a:schemeClr val="tx1"/>
                </a:solidFill>
                <a:latin typeface="+mn-lt"/>
                <a:ea typeface="+mn-ea"/>
                <a:cs typeface="+mn-cs"/>
              </a:rPr>
              <a:t>clinical health staff, and other specialists (e.g., toxicologists, epidemiologists, ergonomists, human factor engineers,</a:t>
            </a:r>
          </a:p>
          <a:p>
            <a:r>
              <a:rPr lang="en-US" sz="1200" b="0" i="0" u="none" strike="noStrike" kern="1200" baseline="0" dirty="0">
                <a:solidFill>
                  <a:schemeClr val="tx1"/>
                </a:solidFill>
                <a:latin typeface="+mn-lt"/>
                <a:ea typeface="+mn-ea"/>
                <a:cs typeface="+mn-cs"/>
              </a:rPr>
              <a:t>occupational health physicians, and infectious disease specialists)</a:t>
            </a:r>
          </a:p>
          <a:p>
            <a:r>
              <a:rPr lang="en-US" sz="1200" b="0" i="0" u="none" strike="noStrike" kern="1200" baseline="0" dirty="0">
                <a:solidFill>
                  <a:schemeClr val="tx1"/>
                </a:solidFill>
                <a:latin typeface="+mn-lt"/>
                <a:ea typeface="+mn-ea"/>
                <a:cs typeface="+mn-cs"/>
              </a:rPr>
              <a:t>HRAs for complex activities and/or new projects should be facilitated/lead by competent assessor who has undergone</a:t>
            </a:r>
          </a:p>
          <a:p>
            <a:r>
              <a:rPr lang="en-US" sz="1200" b="0" i="0" u="none" strike="noStrike" kern="1200" baseline="0" dirty="0">
                <a:solidFill>
                  <a:schemeClr val="tx1"/>
                </a:solidFill>
                <a:latin typeface="+mn-lt"/>
                <a:ea typeface="+mn-ea"/>
                <a:cs typeface="+mn-cs"/>
              </a:rPr>
              <a:t>the requisite training to lead such HRAs</a:t>
            </a:r>
          </a:p>
          <a:p>
            <a:r>
              <a:rPr lang="en-US" dirty="0"/>
              <a:t>A detailed qualitative assessment to collect</a:t>
            </a:r>
            <a:r>
              <a:rPr lang="en-US" baseline="0" dirty="0"/>
              <a:t> </a:t>
            </a:r>
            <a:r>
              <a:rPr lang="en-US" dirty="0"/>
              <a:t>HRA information is required, it is important to observe, verify, and talk to those involved about operating conditions.</a:t>
            </a:r>
          </a:p>
          <a:p>
            <a:r>
              <a:rPr lang="en-US" dirty="0"/>
              <a:t>Workplace exposure monitoring is part of an HRA. It can further support the HRA exposure risk conclusion</a:t>
            </a:r>
          </a:p>
          <a:p>
            <a:r>
              <a:rPr lang="en-US" sz="1200" b="0" i="0" u="none" strike="noStrike" kern="1200" baseline="0" dirty="0">
                <a:solidFill>
                  <a:schemeClr val="tx1"/>
                </a:solidFill>
                <a:latin typeface="+mn-lt"/>
                <a:ea typeface="+mn-ea"/>
                <a:cs typeface="+mn-cs"/>
              </a:rPr>
              <a:t>Company metric can be a great tool </a:t>
            </a:r>
            <a:r>
              <a:rPr lang="en-US" sz="1200" b="0" i="0" u="none" strike="noStrike" kern="1200" baseline="0">
                <a:solidFill>
                  <a:schemeClr val="tx1"/>
                </a:solidFill>
                <a:latin typeface="+mn-lt"/>
                <a:ea typeface="+mn-ea"/>
                <a:cs typeface="+mn-cs"/>
              </a:rPr>
              <a:t>to document and </a:t>
            </a:r>
            <a:r>
              <a:rPr lang="en-US" sz="1200" b="0" i="0" u="none" strike="noStrike" kern="1200" baseline="0" dirty="0">
                <a:solidFill>
                  <a:schemeClr val="tx1"/>
                </a:solidFill>
                <a:latin typeface="+mn-lt"/>
                <a:ea typeface="+mn-ea"/>
                <a:cs typeface="+mn-cs"/>
              </a:rPr>
              <a:t>drive an increase in exposure monitoring for short-term, higher-risk </a:t>
            </a:r>
            <a:r>
              <a:rPr lang="en-US" sz="1200" b="0" i="0" u="none" strike="noStrike" kern="1200" baseline="0">
                <a:solidFill>
                  <a:schemeClr val="tx1"/>
                </a:solidFill>
                <a:latin typeface="+mn-lt"/>
                <a:ea typeface="+mn-ea"/>
                <a:cs typeface="+mn-cs"/>
              </a:rPr>
              <a:t>tasks to better </a:t>
            </a:r>
            <a:r>
              <a:rPr lang="en-US" sz="1200" b="0" i="0" u="none" strike="noStrike" kern="1200" baseline="0" dirty="0">
                <a:solidFill>
                  <a:schemeClr val="tx1"/>
                </a:solidFill>
                <a:latin typeface="+mn-lt"/>
                <a:ea typeface="+mn-ea"/>
                <a:cs typeface="+mn-cs"/>
              </a:rPr>
              <a:t>confirm exposure risk conclusions (HRA, health risk assessment)</a:t>
            </a:r>
            <a:endParaRPr lang="en-GB" dirty="0"/>
          </a:p>
        </p:txBody>
      </p:sp>
      <p:sp>
        <p:nvSpPr>
          <p:cNvPr id="4" name="Slide Number Placeholder 3"/>
          <p:cNvSpPr>
            <a:spLocks noGrp="1"/>
          </p:cNvSpPr>
          <p:nvPr>
            <p:ph type="sldNum" sz="quarter" idx="5"/>
          </p:nvPr>
        </p:nvSpPr>
        <p:spPr/>
        <p:txBody>
          <a:bodyPr/>
          <a:lstStyle/>
          <a:p>
            <a:fld id="{B8158D7E-757C-DD41-9BD7-FCEE5AEFF0EB}" type="slidenum">
              <a:rPr lang="en-US" smtClean="0"/>
              <a:t>16</a:t>
            </a:fld>
            <a:endParaRPr lang="en-US"/>
          </a:p>
        </p:txBody>
      </p:sp>
    </p:spTree>
    <p:extLst>
      <p:ext uri="{BB962C8B-B14F-4D97-AF65-F5344CB8AC3E}">
        <p14:creationId xmlns:p14="http://schemas.microsoft.com/office/powerpoint/2010/main" val="305796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InterFace-Light"/>
              </a:rPr>
              <a:t>HRA reports should be developed with details of unacceptable exposure, action should be taken to inform any affected personnel and ensure they are protected. A remedial action plan should be documented, listing the additional control and recovery measures needed both in the short and longer term</a:t>
            </a:r>
          </a:p>
          <a:p>
            <a:pPr algn="l"/>
            <a:r>
              <a:rPr lang="en-US" sz="1200" b="0" i="0" u="none" strike="noStrike" baseline="0" dirty="0">
                <a:latin typeface="InterFace-Light"/>
              </a:rPr>
              <a:t>In a bow-tie model are used for visual risk communication tool, in which the exposure incident is placed in the </a:t>
            </a:r>
            <a:r>
              <a:rPr lang="en-US" sz="1200" b="0" i="0" u="none" strike="noStrike" baseline="0" dirty="0" err="1">
                <a:latin typeface="InterFace-Light"/>
              </a:rPr>
              <a:t>centre</a:t>
            </a:r>
            <a:r>
              <a:rPr lang="en-US" sz="1200" b="0" i="0" u="none" strike="noStrike" baseline="0" dirty="0">
                <a:latin typeface="InterFace-Light"/>
              </a:rPr>
              <a:t>, the hierarchy of controls are the preventive barriers to the left, whose aim is to prevent the exposure incidence from occurring</a:t>
            </a:r>
          </a:p>
          <a:p>
            <a:r>
              <a:rPr lang="en-US" dirty="0"/>
              <a:t>HRAs, associated exposure monitoring data, and actions should be documented and kept </a:t>
            </a:r>
            <a:r>
              <a:rPr lang="en-US" sz="1200" b="0" i="0" u="none" strike="noStrike" kern="1200" baseline="0" dirty="0">
                <a:solidFill>
                  <a:schemeClr val="tx1"/>
                </a:solidFill>
                <a:latin typeface="+mn-lt"/>
                <a:ea typeface="+mn-ea"/>
                <a:cs typeface="+mn-cs"/>
              </a:rPr>
              <a:t>in accordance with local</a:t>
            </a:r>
          </a:p>
          <a:p>
            <a:r>
              <a:rPr lang="en-US" sz="1200" b="0" i="0" u="none" strike="noStrike" kern="1200" baseline="0" dirty="0">
                <a:solidFill>
                  <a:schemeClr val="tx1"/>
                </a:solidFill>
                <a:latin typeface="+mn-lt"/>
                <a:ea typeface="+mn-ea"/>
                <a:cs typeface="+mn-cs"/>
              </a:rPr>
              <a:t>regulatory requirements and local company record retention policies</a:t>
            </a:r>
            <a:endParaRPr lang="en-GB" dirty="0"/>
          </a:p>
        </p:txBody>
      </p:sp>
      <p:sp>
        <p:nvSpPr>
          <p:cNvPr id="4" name="Slide Number Placeholder 3"/>
          <p:cNvSpPr>
            <a:spLocks noGrp="1"/>
          </p:cNvSpPr>
          <p:nvPr>
            <p:ph type="sldNum" sz="quarter" idx="5"/>
          </p:nvPr>
        </p:nvSpPr>
        <p:spPr/>
        <p:txBody>
          <a:bodyPr/>
          <a:lstStyle/>
          <a:p>
            <a:fld id="{B8158D7E-757C-DD41-9BD7-FCEE5AEFF0EB}" type="slidenum">
              <a:rPr lang="en-US" smtClean="0"/>
              <a:t>17</a:t>
            </a:fld>
            <a:endParaRPr lang="en-US"/>
          </a:p>
        </p:txBody>
      </p:sp>
    </p:spTree>
    <p:extLst>
      <p:ext uri="{BB962C8B-B14F-4D97-AF65-F5344CB8AC3E}">
        <p14:creationId xmlns:p14="http://schemas.microsoft.com/office/powerpoint/2010/main" val="527086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risks assessed as high, serious consideration should be given to eliminating, substituting, or finding alternative ways</a:t>
            </a:r>
          </a:p>
          <a:p>
            <a:r>
              <a:rPr lang="en-US" dirty="0"/>
              <a:t>of carrying out the operation to avoid the risk.</a:t>
            </a:r>
          </a:p>
          <a:p>
            <a:r>
              <a:rPr lang="en-US" sz="1200" b="0" i="0" u="none" strike="noStrike" kern="1200" baseline="0" dirty="0">
                <a:solidFill>
                  <a:schemeClr val="tx1"/>
                </a:solidFill>
                <a:latin typeface="+mn-lt"/>
                <a:ea typeface="+mn-ea"/>
                <a:cs typeface="+mn-cs"/>
              </a:rPr>
              <a:t>Effective communication and partnering with business managers, field operations personnel, engineers, procurement team are critical to successful implementation of a risk control project. Know your partners and establish good networks. </a:t>
            </a:r>
            <a:endParaRPr lang="en-US" dirty="0"/>
          </a:p>
          <a:p>
            <a:r>
              <a:rPr lang="en-US" dirty="0"/>
              <a:t>As control measures and solutions are implemented, they</a:t>
            </a:r>
            <a:r>
              <a:rPr lang="en-US" baseline="0" dirty="0"/>
              <a:t> should be validated and </a:t>
            </a:r>
            <a:r>
              <a:rPr lang="en-US" dirty="0"/>
              <a:t>it is critical to communicate what success looks like. This can be accomplished via ‘before and after’ examples and a visual</a:t>
            </a:r>
          </a:p>
          <a:p>
            <a:r>
              <a:rPr lang="en-US" dirty="0"/>
              <a:t>timeline</a:t>
            </a:r>
            <a:endParaRPr lang="en-GB" dirty="0"/>
          </a:p>
        </p:txBody>
      </p:sp>
      <p:sp>
        <p:nvSpPr>
          <p:cNvPr id="4" name="Slide Number Placeholder 3"/>
          <p:cNvSpPr>
            <a:spLocks noGrp="1"/>
          </p:cNvSpPr>
          <p:nvPr>
            <p:ph type="sldNum" sz="quarter" idx="5"/>
          </p:nvPr>
        </p:nvSpPr>
        <p:spPr/>
        <p:txBody>
          <a:bodyPr/>
          <a:lstStyle/>
          <a:p>
            <a:fld id="{B8158D7E-757C-DD41-9BD7-FCEE5AEFF0EB}" type="slidenum">
              <a:rPr lang="en-US" smtClean="0"/>
              <a:t>18</a:t>
            </a:fld>
            <a:endParaRPr lang="en-US"/>
          </a:p>
        </p:txBody>
      </p:sp>
    </p:spTree>
    <p:extLst>
      <p:ext uri="{BB962C8B-B14F-4D97-AF65-F5344CB8AC3E}">
        <p14:creationId xmlns:p14="http://schemas.microsoft.com/office/powerpoint/2010/main" val="1893000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58D7E-757C-DD41-9BD7-FCEE5AEFF0EB}" type="slidenum">
              <a:rPr lang="en-US" smtClean="0"/>
              <a:t>20</a:t>
            </a:fld>
            <a:endParaRPr lang="en-US"/>
          </a:p>
        </p:txBody>
      </p:sp>
    </p:spTree>
    <p:extLst>
      <p:ext uri="{BB962C8B-B14F-4D97-AF65-F5344CB8AC3E}">
        <p14:creationId xmlns:p14="http://schemas.microsoft.com/office/powerpoint/2010/main" val="261861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i="0" dirty="0">
                <a:solidFill>
                  <a:schemeClr val="accent3">
                    <a:lumMod val="75000"/>
                  </a:schemeClr>
                </a:solidFill>
                <a:effectLst/>
                <a:latin typeface="+mn-lt"/>
                <a:cs typeface="Times New Roman" panose="02020603050405020304" pitchFamily="18" charset="0"/>
              </a:rPr>
              <a:t>Alignment with business Objectives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i="0" dirty="0">
                <a:solidFill>
                  <a:schemeClr val="accent3">
                    <a:lumMod val="75000"/>
                  </a:schemeClr>
                </a:solidFill>
                <a:effectLst/>
                <a:latin typeface="+mn-lt"/>
                <a:cs typeface="Times New Roman" panose="02020603050405020304" pitchFamily="18" charset="0"/>
              </a:rPr>
              <a:t>Licence to operate – stakeholder </a:t>
            </a:r>
            <a:r>
              <a:rPr lang="en-GB" sz="1000" dirty="0">
                <a:effectLst/>
                <a:latin typeface="+mn-lt"/>
                <a:ea typeface="Times New Roman" panose="02020603050405020304" pitchFamily="18" charset="0"/>
              </a:rPr>
              <a:t>expectations for successful operations incl. maintaining a safe and healthy workplace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mn-lt"/>
                <a:ea typeface="Times New Roman" panose="02020603050405020304" pitchFamily="18" charset="0"/>
              </a:rPr>
              <a:t>Business Continuity plans e.g. pandemic planning</a:t>
            </a:r>
            <a:endParaRPr lang="en-GB" sz="1000" i="0" dirty="0">
              <a:solidFill>
                <a:schemeClr val="accent3">
                  <a:lumMod val="75000"/>
                </a:schemeClr>
              </a:solidFill>
              <a:effectLst/>
              <a:latin typeface="+mn-lt"/>
              <a:ea typeface="Arial" panose="020B0604020202020204" pitchFamily="34" charset="0"/>
              <a:cs typeface="Times New Roman" panose="02020603050405020304" pitchFamily="18" charset="0"/>
            </a:endParaRPr>
          </a:p>
          <a:p>
            <a:pPr marL="171450" indent="-171450">
              <a:buFont typeface="Arial" panose="020B0604020202020204" pitchFamily="34" charset="0"/>
              <a:buChar char="•"/>
              <a:tabLst>
                <a:tab pos="449263" algn="l"/>
              </a:tabLst>
            </a:pPr>
            <a:r>
              <a:rPr lang="en-GB" sz="1000" i="0" dirty="0">
                <a:solidFill>
                  <a:schemeClr val="accent3">
                    <a:lumMod val="75000"/>
                  </a:schemeClr>
                </a:solidFill>
                <a:effectLst/>
                <a:latin typeface="+mn-lt"/>
                <a:ea typeface="Arial" panose="020B0604020202020204" pitchFamily="34" charset="0"/>
                <a:cs typeface="Times New Roman" panose="02020603050405020304" pitchFamily="18" charset="0"/>
              </a:rPr>
              <a:t>Emergency preparedness &amp; response e.g. team drills &amp; vapour release consequences</a:t>
            </a:r>
            <a:endParaRPr lang="en-GB" sz="1000" i="1" dirty="0">
              <a:solidFill>
                <a:schemeClr val="accent3">
                  <a:lumMod val="75000"/>
                </a:schemeClr>
              </a:solidFill>
              <a:effectLst/>
              <a:latin typeface="+mn-lt"/>
              <a:cs typeface="Times New Roman" panose="02020603050405020304" pitchFamily="18" charset="0"/>
            </a:endParaRPr>
          </a:p>
          <a:p>
            <a:pPr marL="171450" indent="-171450">
              <a:buFont typeface="Arial" panose="020B0604020202020204" pitchFamily="34" charset="0"/>
              <a:buChar char="•"/>
              <a:tabLst>
                <a:tab pos="449263" algn="l"/>
              </a:tabLst>
            </a:pPr>
            <a:r>
              <a:rPr lang="en-US" sz="1000" dirty="0">
                <a:solidFill>
                  <a:schemeClr val="accent3">
                    <a:lumMod val="75000"/>
                  </a:schemeClr>
                </a:solidFill>
                <a:effectLst/>
                <a:latin typeface="+mn-lt"/>
                <a:ea typeface="Arial" panose="020B0604020202020204" pitchFamily="34" charset="0"/>
              </a:rPr>
              <a:t>Human performance – ensure effective workforce incl health surveillance FTW, well being initiative</a:t>
            </a:r>
            <a:endParaRPr lang="en-GB" sz="1000" dirty="0">
              <a:solidFill>
                <a:schemeClr val="accent3">
                  <a:lumMod val="75000"/>
                </a:schemeClr>
              </a:solidFill>
              <a:latin typeface="+mn-lt"/>
              <a:ea typeface="Arial" panose="020B0604020202020204" pitchFamily="34" charset="0"/>
              <a:cs typeface="Times New Roman" panose="02020603050405020304" pitchFamily="18" charset="0"/>
            </a:endParaRPr>
          </a:p>
          <a:p>
            <a:pPr marL="171450" indent="-171450">
              <a:buFont typeface="Arial" panose="020B0604020202020204" pitchFamily="34" charset="0"/>
              <a:buChar char="•"/>
              <a:tabLst>
                <a:tab pos="449263" algn="l"/>
              </a:tabLst>
            </a:pPr>
            <a:r>
              <a:rPr lang="en-US" sz="1000" dirty="0">
                <a:solidFill>
                  <a:schemeClr val="accent3">
                    <a:lumMod val="75000"/>
                  </a:schemeClr>
                </a:solidFill>
                <a:effectLst/>
                <a:latin typeface="+mn-lt"/>
                <a:ea typeface="Arial" panose="020B0604020202020204" pitchFamily="34" charset="0"/>
              </a:rPr>
              <a:t>Regulatory compliance and responsible standards – workplace HSE regulations, industry guides</a:t>
            </a:r>
          </a:p>
          <a:p>
            <a:pPr>
              <a:tabLst>
                <a:tab pos="449263" algn="l"/>
              </a:tabLst>
            </a:pPr>
            <a:endParaRPr lang="en-US" sz="1000" i="1" dirty="0">
              <a:solidFill>
                <a:schemeClr val="accent3">
                  <a:lumMod val="75000"/>
                </a:schemeClr>
              </a:solidFill>
              <a:effectLst/>
              <a:latin typeface="+mn-lt"/>
              <a:cs typeface="Times New Roman" panose="02020603050405020304" pitchFamily="18" charset="0"/>
            </a:endParaRPr>
          </a:p>
          <a:p>
            <a:pPr marL="0" indent="0">
              <a:buFont typeface="Arial" panose="020B0604020202020204" pitchFamily="34" charset="0"/>
              <a:buNone/>
              <a:tabLst>
                <a:tab pos="449263" algn="l"/>
              </a:tabLst>
            </a:pPr>
            <a:r>
              <a:rPr lang="en-US" sz="1000" i="1" dirty="0">
                <a:solidFill>
                  <a:schemeClr val="accent3">
                    <a:lumMod val="75000"/>
                  </a:schemeClr>
                </a:solidFill>
                <a:effectLst/>
                <a:latin typeface="+mn-lt"/>
                <a:cs typeface="Times New Roman" panose="02020603050405020304" pitchFamily="18" charset="0"/>
              </a:rPr>
              <a:t>(2) HSE Management system </a:t>
            </a:r>
            <a:r>
              <a:rPr lang="en-GB" sz="1000" dirty="0"/>
              <a:t>Health risks managed systematically as part of HSE Management System; Business management owns HSE-MS &amp; accountable for implementation . Describe process flow</a:t>
            </a:r>
          </a:p>
          <a:p>
            <a:pPr>
              <a:tabLst>
                <a:tab pos="449263" algn="l"/>
              </a:tabLst>
            </a:pPr>
            <a:endParaRPr lang="en-US" sz="1000" i="1" dirty="0">
              <a:solidFill>
                <a:schemeClr val="accent3">
                  <a:lumMod val="75000"/>
                </a:schemeClr>
              </a:solidFill>
              <a:effectLst/>
              <a:latin typeface="+mn-lt"/>
              <a:cs typeface="Times New Roman" panose="02020603050405020304" pitchFamily="18" charset="0"/>
            </a:endParaRPr>
          </a:p>
          <a:p>
            <a:pPr>
              <a:tabLst>
                <a:tab pos="449263" algn="l"/>
              </a:tabLst>
            </a:pPr>
            <a:r>
              <a:rPr lang="en-GB" sz="1000" dirty="0">
                <a:effectLst/>
                <a:latin typeface="+mn-lt"/>
                <a:ea typeface="Arial" panose="020B0604020202020204" pitchFamily="34" charset="0"/>
              </a:rPr>
              <a:t>(3) Management communication &amp; engagement is essential: HRA annual management plans should be in alignment with the business financial planning &amp; budget cycle &amp; should involve front-end input from health risk assessors, HSE counterparts</a:t>
            </a:r>
            <a:endParaRPr lang="en-GB" sz="1000" i="1" dirty="0">
              <a:solidFill>
                <a:schemeClr val="accent3">
                  <a:lumMod val="75000"/>
                </a:schemeClr>
              </a:solidFill>
              <a:effectLst/>
              <a:latin typeface="+mn-lt"/>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158D7E-757C-DD41-9BD7-FCEE5AEFF0EB}" type="slidenum">
              <a:rPr lang="en-US" smtClean="0"/>
              <a:t>3</a:t>
            </a:fld>
            <a:endParaRPr lang="en-US"/>
          </a:p>
        </p:txBody>
      </p:sp>
    </p:spTree>
    <p:extLst>
      <p:ext uri="{BB962C8B-B14F-4D97-AF65-F5344CB8AC3E}">
        <p14:creationId xmlns:p14="http://schemas.microsoft.com/office/powerpoint/2010/main" val="423796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dirty="0">
                <a:effectLst/>
                <a:latin typeface="+mn-lt"/>
                <a:ea typeface="Arial" panose="020B0604020202020204" pitchFamily="34" charset="0"/>
              </a:rPr>
              <a:t>Metrics and performance indicators for health risk management are a key element to evaluate programme effectiveness and value to the business</a:t>
            </a:r>
          </a:p>
          <a:p>
            <a:endParaRPr lang="en-GB" sz="1000" b="0" dirty="0">
              <a:effectLst/>
              <a:latin typeface="+mn-lt"/>
            </a:endParaRPr>
          </a:p>
          <a:p>
            <a:pPr marL="342900" indent="-342900">
              <a:buFont typeface="+mj-lt"/>
              <a:buAutoNum type="arabicPeriod"/>
              <a:tabLst>
                <a:tab pos="449263" algn="l"/>
              </a:tabLst>
            </a:pPr>
            <a:r>
              <a:rPr lang="en-GB" sz="1000" b="0" i="0" dirty="0">
                <a:solidFill>
                  <a:srgbClr val="000080"/>
                </a:solidFill>
                <a:effectLst/>
                <a:latin typeface="+mn-lt"/>
                <a:ea typeface="Arial" panose="020B0604020202020204" pitchFamily="34" charset="0"/>
                <a:cs typeface="Times New Roman" panose="02020603050405020304" pitchFamily="18" charset="0"/>
              </a:rPr>
              <a:t>Data quality metrics – ensures data is sufficient quality for decision making e.g. % HRAs not approved by occ hygienist</a:t>
            </a:r>
            <a:endParaRPr lang="en-GB" sz="1000" b="0" i="1" dirty="0">
              <a:solidFill>
                <a:srgbClr val="000080"/>
              </a:solidFill>
              <a:effectLst/>
              <a:latin typeface="+mn-lt"/>
              <a:cs typeface="Times New Roman" panose="02020603050405020304" pitchFamily="18" charset="0"/>
            </a:endParaRPr>
          </a:p>
          <a:p>
            <a:pPr marL="342900" indent="-342900">
              <a:buFont typeface="+mj-lt"/>
              <a:buAutoNum type="arabicPeriod"/>
              <a:tabLst>
                <a:tab pos="449263" algn="l"/>
              </a:tabLst>
            </a:pPr>
            <a:r>
              <a:rPr lang="en-GB" sz="1000" b="0" i="0" dirty="0">
                <a:solidFill>
                  <a:srgbClr val="000080"/>
                </a:solidFill>
                <a:effectLst/>
                <a:latin typeface="+mn-lt"/>
                <a:ea typeface="Arial" panose="020B0604020202020204" pitchFamily="34" charset="0"/>
                <a:cs typeface="Times New Roman" panose="02020603050405020304" pitchFamily="18" charset="0"/>
              </a:rPr>
              <a:t>Health risk assessment process/activity metrics – measure points in process e.g. % HRAs complete per plan; chart with blue bars is driving an increase in sampling for short term tasks </a:t>
            </a:r>
            <a:endParaRPr lang="en-GB" sz="1000" b="0" i="1" dirty="0">
              <a:solidFill>
                <a:srgbClr val="000080"/>
              </a:solidFill>
              <a:effectLst/>
              <a:latin typeface="+mn-lt"/>
              <a:cs typeface="Times New Roman" panose="02020603050405020304" pitchFamily="18" charset="0"/>
            </a:endParaRPr>
          </a:p>
          <a:p>
            <a:pPr marL="342900" indent="-342900">
              <a:buFont typeface="+mj-lt"/>
              <a:buAutoNum type="arabicPeriod"/>
              <a:tabLst>
                <a:tab pos="449263" algn="l"/>
              </a:tabLst>
            </a:pPr>
            <a:r>
              <a:rPr lang="en-GB" sz="1000" b="0" i="0" dirty="0">
                <a:solidFill>
                  <a:srgbClr val="000080"/>
                </a:solidFill>
                <a:effectLst/>
                <a:latin typeface="+mn-lt"/>
                <a:ea typeface="Arial" panose="020B0604020202020204" pitchFamily="34" charset="0"/>
                <a:cs typeface="Times New Roman" panose="02020603050405020304" pitchFamily="18" charset="0"/>
              </a:rPr>
              <a:t>Programme effectiveness/outcome metrics – Engineering solution implementation, action close out, Chart with blue bars - </a:t>
            </a:r>
            <a:r>
              <a:rPr lang="en-GB" sz="1800" dirty="0">
                <a:effectLst/>
                <a:latin typeface="+mn-lt"/>
                <a:ea typeface="Arial" panose="020B0604020202020204" pitchFamily="34" charset="0"/>
              </a:rPr>
              <a:t>green line shows the number of engineering technical measures accepted and implemented and the red line shows the projects not accepted and that remain reliant on the weaker safeguard of PPE.  This type of metric can help drive implementation of engineering/technical solutions versus administrative or PPE controls </a:t>
            </a:r>
            <a:endParaRPr lang="en-GB" sz="1000" b="0" i="1" dirty="0">
              <a:solidFill>
                <a:srgbClr val="000080"/>
              </a:solidFill>
              <a:effectLst/>
              <a:latin typeface="+mn-lt"/>
              <a:cs typeface="Times New Roman" panose="02020603050405020304" pitchFamily="18" charset="0"/>
            </a:endParaRPr>
          </a:p>
          <a:p>
            <a:endParaRPr lang="en-GB" sz="1800" dirty="0">
              <a:solidFill>
                <a:srgbClr val="000000"/>
              </a:solidFill>
              <a:effectLst/>
              <a:latin typeface="Arial" panose="020B0604020202020204" pitchFamily="34" charset="0"/>
              <a:ea typeface="Arial" panose="020B0604020202020204" pitchFamily="34" charset="0"/>
            </a:endParaRPr>
          </a:p>
          <a:p>
            <a:r>
              <a:rPr lang="en-GB" sz="1800" dirty="0">
                <a:solidFill>
                  <a:srgbClr val="000000"/>
                </a:solidFill>
                <a:effectLst/>
                <a:latin typeface="Arial" panose="020B0604020202020204" pitchFamily="34" charset="0"/>
                <a:ea typeface="Arial" panose="020B0604020202020204" pitchFamily="34" charset="0"/>
              </a:rPr>
              <a:t>Management communication and engagement should be short  e.g. bow ties (blue diagram)</a:t>
            </a:r>
          </a:p>
          <a:p>
            <a:r>
              <a:rPr lang="en-GB" sz="1800" dirty="0">
                <a:solidFill>
                  <a:srgbClr val="000000"/>
                </a:solidFill>
                <a:effectLst/>
                <a:latin typeface="Arial" panose="020B0604020202020204" pitchFamily="34" charset="0"/>
                <a:ea typeface="Arial" panose="020B0604020202020204" pitchFamily="34" charset="0"/>
              </a:rPr>
              <a:t>Ensure management understand risk and why risk reduction is important</a:t>
            </a:r>
            <a:endParaRPr lang="en-GB" sz="1000" dirty="0"/>
          </a:p>
        </p:txBody>
      </p:sp>
      <p:sp>
        <p:nvSpPr>
          <p:cNvPr id="4" name="Slide Number Placeholder 3"/>
          <p:cNvSpPr>
            <a:spLocks noGrp="1"/>
          </p:cNvSpPr>
          <p:nvPr>
            <p:ph type="sldNum" sz="quarter" idx="5"/>
          </p:nvPr>
        </p:nvSpPr>
        <p:spPr/>
        <p:txBody>
          <a:bodyPr/>
          <a:lstStyle/>
          <a:p>
            <a:fld id="{B8158D7E-757C-DD41-9BD7-FCEE5AEFF0EB}" type="slidenum">
              <a:rPr lang="en-US" smtClean="0"/>
              <a:t>4</a:t>
            </a:fld>
            <a:endParaRPr lang="en-US"/>
          </a:p>
        </p:txBody>
      </p:sp>
    </p:spTree>
    <p:extLst>
      <p:ext uri="{BB962C8B-B14F-4D97-AF65-F5344CB8AC3E}">
        <p14:creationId xmlns:p14="http://schemas.microsoft.com/office/powerpoint/2010/main" val="44364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231F20"/>
                </a:solidFill>
                <a:effectLst/>
                <a:latin typeface="Arial" panose="020B0604020202020204" pitchFamily="34" charset="0"/>
                <a:ea typeface="Times New Roman" panose="02020603050405020304" pitchFamily="18" charset="0"/>
              </a:rPr>
              <a:t>It is a systematic approach used to evaluate the potential for harm and protect against any adverse exposure. This figure shows the elements of HRA and the process</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8158D7E-757C-DD41-9BD7-FCEE5AEFF0EB}" type="slidenum">
              <a:rPr lang="en-US" smtClean="0"/>
              <a:t>5</a:t>
            </a:fld>
            <a:endParaRPr lang="en-US"/>
          </a:p>
        </p:txBody>
      </p:sp>
    </p:spTree>
    <p:extLst>
      <p:ext uri="{BB962C8B-B14F-4D97-AF65-F5344CB8AC3E}">
        <p14:creationId xmlns:p14="http://schemas.microsoft.com/office/powerpoint/2010/main" val="1023730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dirty="0">
                <a:latin typeface="+mn-lt"/>
              </a:rPr>
              <a:t>Scope – e.g. </a:t>
            </a:r>
            <a:r>
              <a:rPr lang="en-GB" sz="1000" dirty="0">
                <a:effectLst/>
                <a:latin typeface="+mn-lt"/>
                <a:ea typeface="Times New Roman" panose="02020603050405020304" pitchFamily="18" charset="0"/>
              </a:rPr>
              <a:t>New activities and developments, Existing operations, Changes to existing activities etc</a:t>
            </a:r>
          </a:p>
          <a:p>
            <a:pPr marL="228600" indent="-228600">
              <a:buFont typeface="+mj-lt"/>
              <a:buAutoNum type="arabicPeriod"/>
            </a:pPr>
            <a:r>
              <a:rPr lang="en-GB" sz="1000" dirty="0">
                <a:latin typeface="+mn-lt"/>
              </a:rPr>
              <a:t>Resources &amp; organisation – depends on depth complexity &amp; scope of HRA e.g. single assessor vs team with specific knowledge &amp; expertise</a:t>
            </a:r>
          </a:p>
          <a:p>
            <a:pPr marL="228600" indent="-228600">
              <a:buFont typeface="+mj-lt"/>
              <a:buAutoNum type="arabicPeriod"/>
            </a:pPr>
            <a:r>
              <a:rPr lang="en-GB" sz="1000" dirty="0">
                <a:latin typeface="+mn-lt"/>
              </a:rPr>
              <a:t>Hazard inventory chemical, biological physical, ergonomic &amp; psychological factors</a:t>
            </a:r>
          </a:p>
          <a:p>
            <a:pPr marL="228600" indent="-228600">
              <a:buFont typeface="+mj-lt"/>
              <a:buAutoNum type="arabicPeriod"/>
            </a:pPr>
            <a:r>
              <a:rPr lang="en-GB" sz="1000" dirty="0">
                <a:latin typeface="+mn-lt"/>
              </a:rPr>
              <a:t>Risk Assessment: </a:t>
            </a:r>
          </a:p>
          <a:p>
            <a:pPr marL="685800" lvl="1" indent="-228600">
              <a:buFont typeface="Arial" panose="020B0604020202020204" pitchFamily="34" charset="0"/>
              <a:buChar char="•"/>
            </a:pPr>
            <a:r>
              <a:rPr lang="en-GB" sz="1000" dirty="0">
                <a:latin typeface="+mn-lt"/>
              </a:rPr>
              <a:t>Consideration of factors e.g. quantity, frequency, process details, controls in place etc. Observation (if possible) is important. Use of video technology can aid if not.</a:t>
            </a:r>
          </a:p>
          <a:p>
            <a:pPr marL="685800" lvl="1" indent="-228600">
              <a:buFont typeface="Arial" panose="020B0604020202020204" pitchFamily="34" charset="0"/>
              <a:buChar char="•"/>
            </a:pPr>
            <a:r>
              <a:rPr lang="en-GB" sz="1000" dirty="0">
                <a:latin typeface="+mn-lt"/>
              </a:rPr>
              <a:t>Quantitative assessment involves collecting data to further quantify exposure using personal, direct reading methods &amp;  modelling methods. Advances being made in sensor technology &amp; big data</a:t>
            </a:r>
          </a:p>
          <a:p>
            <a:endParaRPr lang="en-GB" dirty="0"/>
          </a:p>
        </p:txBody>
      </p:sp>
      <p:sp>
        <p:nvSpPr>
          <p:cNvPr id="4" name="Slide Number Placeholder 3"/>
          <p:cNvSpPr>
            <a:spLocks noGrp="1"/>
          </p:cNvSpPr>
          <p:nvPr>
            <p:ph type="sldNum" sz="quarter" idx="5"/>
          </p:nvPr>
        </p:nvSpPr>
        <p:spPr/>
        <p:txBody>
          <a:bodyPr/>
          <a:lstStyle/>
          <a:p>
            <a:fld id="{B8158D7E-757C-DD41-9BD7-FCEE5AEFF0EB}" type="slidenum">
              <a:rPr lang="en-US" smtClean="0"/>
              <a:t>6</a:t>
            </a:fld>
            <a:endParaRPr lang="en-US"/>
          </a:p>
        </p:txBody>
      </p:sp>
    </p:spTree>
    <p:extLst>
      <p:ext uri="{BB962C8B-B14F-4D97-AF65-F5344CB8AC3E}">
        <p14:creationId xmlns:p14="http://schemas.microsoft.com/office/powerpoint/2010/main" val="379915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t>Control: incl. hierarchy of control i.e. elimination, substitution, technical organisation &amp; PPE (RHS of bow tie)</a:t>
            </a:r>
          </a:p>
          <a:p>
            <a:pPr marL="171450" indent="-171450">
              <a:buFont typeface="Arial" panose="020B0604020202020204" pitchFamily="34" charset="0"/>
              <a:buChar char="•"/>
            </a:pPr>
            <a:r>
              <a:rPr lang="en-GB" sz="1000" dirty="0"/>
              <a:t>Recovery: incl. medical emergency response, clinical treatment, health surveillance (LHS of bow tie)</a:t>
            </a:r>
          </a:p>
          <a:p>
            <a:pPr marL="171450" indent="-171450">
              <a:buFont typeface="Arial" panose="020B0604020202020204" pitchFamily="34" charset="0"/>
              <a:buChar char="•"/>
            </a:pPr>
            <a:r>
              <a:rPr lang="en-GB" sz="1000" dirty="0"/>
              <a:t>Maintenance ensures control/recovery measures reman effective e.g. LEV testing, maintaining procedures, cleaning &amp; repairing PPE</a:t>
            </a:r>
          </a:p>
          <a:p>
            <a:pPr marL="171450" indent="-171450">
              <a:buFont typeface="Arial" panose="020B0604020202020204" pitchFamily="34" charset="0"/>
              <a:buChar char="•"/>
            </a:pPr>
            <a:r>
              <a:rPr lang="en-GB" sz="1000" dirty="0"/>
              <a:t>Communicating includes action management, information &amp; training (permit to work, toolbox talks etc)</a:t>
            </a:r>
          </a:p>
          <a:p>
            <a:pPr marL="171450" indent="-171450">
              <a:buFont typeface="Arial" panose="020B0604020202020204" pitchFamily="34" charset="0"/>
              <a:buChar char="•"/>
            </a:pPr>
            <a:r>
              <a:rPr lang="en-GB" sz="1000" dirty="0"/>
              <a:t>Health surveillance/occ. Epidemiology – e.g. to identify early signs, symptoms/ examine health outcomes of groups of workers exposed to hazards</a:t>
            </a:r>
          </a:p>
          <a:p>
            <a:pPr marL="171450" indent="-171450">
              <a:buFont typeface="Arial" panose="020B0604020202020204" pitchFamily="34" charset="0"/>
              <a:buChar char="•"/>
            </a:pPr>
            <a:r>
              <a:rPr lang="en-GB" sz="1000" dirty="0"/>
              <a:t>Document/review HRAs: records kept, review if change</a:t>
            </a:r>
          </a:p>
          <a:p>
            <a:pPr marL="171450" indent="-171450">
              <a:buFont typeface="Arial" panose="020B0604020202020204" pitchFamily="34" charset="0"/>
              <a:buChar char="•"/>
            </a:pPr>
            <a:r>
              <a:rPr lang="en-GB" sz="1000" dirty="0"/>
              <a:t>Competence: Assessors (training, W201). Occupational Hygienists (IOHA NAR scheme)</a:t>
            </a:r>
          </a:p>
        </p:txBody>
      </p:sp>
      <p:sp>
        <p:nvSpPr>
          <p:cNvPr id="4" name="Slide Number Placeholder 3"/>
          <p:cNvSpPr>
            <a:spLocks noGrp="1"/>
          </p:cNvSpPr>
          <p:nvPr>
            <p:ph type="sldNum" sz="quarter" idx="5"/>
          </p:nvPr>
        </p:nvSpPr>
        <p:spPr/>
        <p:txBody>
          <a:bodyPr/>
          <a:lstStyle/>
          <a:p>
            <a:fld id="{B8158D7E-757C-DD41-9BD7-FCEE5AEFF0EB}" type="slidenum">
              <a:rPr lang="en-US" smtClean="0"/>
              <a:t>7</a:t>
            </a:fld>
            <a:endParaRPr lang="en-US"/>
          </a:p>
        </p:txBody>
      </p:sp>
    </p:spTree>
    <p:extLst>
      <p:ext uri="{BB962C8B-B14F-4D97-AF65-F5344CB8AC3E}">
        <p14:creationId xmlns:p14="http://schemas.microsoft.com/office/powerpoint/2010/main" val="12645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t>Control: incl. hierarchy of control i.e. elimination, substitution, technical organisation &amp; PPE (RHS of bow tie)</a:t>
            </a:r>
          </a:p>
          <a:p>
            <a:pPr marL="171450" indent="-171450">
              <a:buFont typeface="Arial" panose="020B0604020202020204" pitchFamily="34" charset="0"/>
              <a:buChar char="•"/>
            </a:pPr>
            <a:r>
              <a:rPr lang="en-GB" sz="1000" dirty="0"/>
              <a:t>Recovery: incl. medical emergency response, clinical treatment, health surveillance (LHS of bow tie)</a:t>
            </a:r>
          </a:p>
          <a:p>
            <a:pPr marL="171450" indent="-171450">
              <a:buFont typeface="Arial" panose="020B0604020202020204" pitchFamily="34" charset="0"/>
              <a:buChar char="•"/>
            </a:pPr>
            <a:r>
              <a:rPr lang="en-GB" sz="1000" dirty="0"/>
              <a:t>Maintenance ensures control/recovery measures reman effective e.g. LEV testing, maintaining procedures, cleaning &amp; repairing PPE</a:t>
            </a:r>
          </a:p>
          <a:p>
            <a:pPr marL="171450" indent="-171450">
              <a:buFont typeface="Arial" panose="020B0604020202020204" pitchFamily="34" charset="0"/>
              <a:buChar char="•"/>
            </a:pPr>
            <a:r>
              <a:rPr lang="en-GB" sz="1000" dirty="0"/>
              <a:t>Communicating includes action management, information &amp; training (permit to work, toolbox talks etc)</a:t>
            </a:r>
          </a:p>
          <a:p>
            <a:pPr marL="171450" indent="-171450">
              <a:buFont typeface="Arial" panose="020B0604020202020204" pitchFamily="34" charset="0"/>
              <a:buChar char="•"/>
            </a:pPr>
            <a:r>
              <a:rPr lang="en-GB" sz="1000" dirty="0"/>
              <a:t>Health surveillance/occ. Epidemiology – e.g. to identify early signs, symptoms/ examine health outcomes of groups of workers exposed to hazards</a:t>
            </a:r>
          </a:p>
          <a:p>
            <a:pPr marL="171450" indent="-171450">
              <a:buFont typeface="Arial" panose="020B0604020202020204" pitchFamily="34" charset="0"/>
              <a:buChar char="•"/>
            </a:pPr>
            <a:r>
              <a:rPr lang="en-GB" sz="1000" dirty="0"/>
              <a:t>Document/review HRAs: records kept, review if change</a:t>
            </a:r>
          </a:p>
          <a:p>
            <a:pPr marL="171450" indent="-171450">
              <a:buFont typeface="Arial" panose="020B0604020202020204" pitchFamily="34" charset="0"/>
              <a:buChar char="•"/>
            </a:pPr>
            <a:r>
              <a:rPr lang="en-GB" sz="1000" dirty="0"/>
              <a:t>Competence: Assessors (training, W201). Occupational Hygienists (IOHA NAR scheme)</a:t>
            </a:r>
          </a:p>
        </p:txBody>
      </p:sp>
      <p:sp>
        <p:nvSpPr>
          <p:cNvPr id="4" name="Slide Number Placeholder 3"/>
          <p:cNvSpPr>
            <a:spLocks noGrp="1"/>
          </p:cNvSpPr>
          <p:nvPr>
            <p:ph type="sldNum" sz="quarter" idx="5"/>
          </p:nvPr>
        </p:nvSpPr>
        <p:spPr/>
        <p:txBody>
          <a:bodyPr/>
          <a:lstStyle/>
          <a:p>
            <a:fld id="{B8158D7E-757C-DD41-9BD7-FCEE5AEFF0EB}" type="slidenum">
              <a:rPr lang="en-US" smtClean="0"/>
              <a:t>8</a:t>
            </a:fld>
            <a:endParaRPr lang="en-US"/>
          </a:p>
        </p:txBody>
      </p:sp>
    </p:spTree>
    <p:extLst>
      <p:ext uri="{BB962C8B-B14F-4D97-AF65-F5344CB8AC3E}">
        <p14:creationId xmlns:p14="http://schemas.microsoft.com/office/powerpoint/2010/main" val="126459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Simple HRA tool comprises an excel spreadsheet</a:t>
            </a:r>
          </a:p>
          <a:p>
            <a:r>
              <a:rPr lang="en-GB" dirty="0"/>
              <a:t>Tab 1: HRA Title, location, assessors, approver</a:t>
            </a:r>
          </a:p>
          <a:p>
            <a:r>
              <a:rPr lang="en-GB" dirty="0"/>
              <a:t>Tab 2: HRA/hazard inventory</a:t>
            </a:r>
          </a:p>
          <a:p>
            <a:r>
              <a:rPr lang="en-GB" dirty="0"/>
              <a:t>Tab 3: Risk matrix</a:t>
            </a:r>
          </a:p>
          <a:p>
            <a:r>
              <a:rPr lang="en-GB" dirty="0"/>
              <a:t>Tab 4: HRA template (which can be copied for each worker group/ activity </a:t>
            </a:r>
            <a:r>
              <a:rPr lang="en-GB"/>
              <a:t>as needed.</a:t>
            </a:r>
            <a:endParaRPr lang="en-GB" dirty="0"/>
          </a:p>
        </p:txBody>
      </p:sp>
      <p:sp>
        <p:nvSpPr>
          <p:cNvPr id="4" name="Slide Number Placeholder 3"/>
          <p:cNvSpPr>
            <a:spLocks noGrp="1"/>
          </p:cNvSpPr>
          <p:nvPr>
            <p:ph type="sldNum" sz="quarter" idx="5"/>
          </p:nvPr>
        </p:nvSpPr>
        <p:spPr/>
        <p:txBody>
          <a:bodyPr/>
          <a:lstStyle/>
          <a:p>
            <a:fld id="{B8158D7E-757C-DD41-9BD7-FCEE5AEFF0EB}" type="slidenum">
              <a:rPr lang="en-US" smtClean="0"/>
              <a:t>9</a:t>
            </a:fld>
            <a:endParaRPr lang="en-US"/>
          </a:p>
        </p:txBody>
      </p:sp>
    </p:spTree>
    <p:extLst>
      <p:ext uri="{BB962C8B-B14F-4D97-AF65-F5344CB8AC3E}">
        <p14:creationId xmlns:p14="http://schemas.microsoft.com/office/powerpoint/2010/main" val="3344071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58D7E-757C-DD41-9BD7-FCEE5AEFF0EB}" type="slidenum">
              <a:rPr lang="en-US" smtClean="0"/>
              <a:t>11</a:t>
            </a:fld>
            <a:endParaRPr lang="en-US"/>
          </a:p>
        </p:txBody>
      </p:sp>
    </p:spTree>
    <p:extLst>
      <p:ext uri="{BB962C8B-B14F-4D97-AF65-F5344CB8AC3E}">
        <p14:creationId xmlns:p14="http://schemas.microsoft.com/office/powerpoint/2010/main" val="1274010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mailto:reception-europe@iogp.org" TargetMode="External"/><Relationship Id="rId2" Type="http://schemas.openxmlformats.org/officeDocument/2006/relationships/hyperlink" Target="mailto:reception@iogp.org"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mailto:reception-americas@iogp.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13241FE-18DA-C94C-ADC6-B82D7A561E53}"/>
              </a:ext>
            </a:extLst>
          </p:cNvPr>
          <p:cNvSpPr>
            <a:spLocks noGrp="1"/>
          </p:cNvSpPr>
          <p:nvPr>
            <p:ph type="pic" sz="quarter" idx="10"/>
          </p:nvPr>
        </p:nvSpPr>
        <p:spPr>
          <a:xfrm>
            <a:off x="5988050" y="1809749"/>
            <a:ext cx="5903913" cy="4320000"/>
          </a:xfrm>
          <a:noFill/>
          <a:ln>
            <a:noFill/>
          </a:ln>
        </p:spPr>
        <p:txBody>
          <a:bodyPr anchor="ctr" anchorCtr="1"/>
          <a:lstStyle/>
          <a:p>
            <a:r>
              <a:rPr lang="en-US"/>
              <a:t>Click icon to add picture</a:t>
            </a:r>
          </a:p>
        </p:txBody>
      </p:sp>
      <p:sp>
        <p:nvSpPr>
          <p:cNvPr id="21" name="Picture Placeholder 20">
            <a:extLst>
              <a:ext uri="{FF2B5EF4-FFF2-40B4-BE49-F238E27FC236}">
                <a16:creationId xmlns:a16="http://schemas.microsoft.com/office/drawing/2014/main" id="{5DC5D0A9-DB84-FE4F-AEA2-87A9EE0AB5D2}"/>
              </a:ext>
            </a:extLst>
          </p:cNvPr>
          <p:cNvSpPr>
            <a:spLocks noGrp="1"/>
          </p:cNvSpPr>
          <p:nvPr>
            <p:ph type="pic" sz="quarter" idx="12"/>
          </p:nvPr>
        </p:nvSpPr>
        <p:spPr>
          <a:xfrm>
            <a:off x="300038" y="1808163"/>
            <a:ext cx="6208319" cy="43200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17"/>
              <a:gd name="connsiteX1" fmla="*/ 2000 w 10000"/>
              <a:gd name="connsiteY1" fmla="*/ 0 h 10017"/>
              <a:gd name="connsiteX2" fmla="*/ 10000 w 10000"/>
              <a:gd name="connsiteY2" fmla="*/ 0 h 10017"/>
              <a:gd name="connsiteX3" fmla="*/ 9234 w 10000"/>
              <a:gd name="connsiteY3" fmla="*/ 10017 h 10017"/>
              <a:gd name="connsiteX4" fmla="*/ 0 w 10000"/>
              <a:gd name="connsiteY4" fmla="*/ 10000 h 10017"/>
              <a:gd name="connsiteX0" fmla="*/ 3205 w 13205"/>
              <a:gd name="connsiteY0" fmla="*/ 10017 h 10034"/>
              <a:gd name="connsiteX1" fmla="*/ 0 w 13205"/>
              <a:gd name="connsiteY1" fmla="*/ 0 h 10034"/>
              <a:gd name="connsiteX2" fmla="*/ 13205 w 13205"/>
              <a:gd name="connsiteY2" fmla="*/ 17 h 10034"/>
              <a:gd name="connsiteX3" fmla="*/ 12439 w 13205"/>
              <a:gd name="connsiteY3" fmla="*/ 10034 h 10034"/>
              <a:gd name="connsiteX4" fmla="*/ 3205 w 13205"/>
              <a:gd name="connsiteY4" fmla="*/ 10017 h 10034"/>
              <a:gd name="connsiteX0" fmla="*/ 3205 w 13205"/>
              <a:gd name="connsiteY0" fmla="*/ 10000 h 10017"/>
              <a:gd name="connsiteX1" fmla="*/ 0 w 13205"/>
              <a:gd name="connsiteY1" fmla="*/ 0 h 10017"/>
              <a:gd name="connsiteX2" fmla="*/ 13205 w 13205"/>
              <a:gd name="connsiteY2" fmla="*/ 0 h 10017"/>
              <a:gd name="connsiteX3" fmla="*/ 12439 w 13205"/>
              <a:gd name="connsiteY3" fmla="*/ 10017 h 10017"/>
              <a:gd name="connsiteX4" fmla="*/ 3205 w 13205"/>
              <a:gd name="connsiteY4" fmla="*/ 10000 h 10017"/>
              <a:gd name="connsiteX0" fmla="*/ 0 w 13212"/>
              <a:gd name="connsiteY0" fmla="*/ 9983 h 10017"/>
              <a:gd name="connsiteX1" fmla="*/ 7 w 13212"/>
              <a:gd name="connsiteY1" fmla="*/ 0 h 10017"/>
              <a:gd name="connsiteX2" fmla="*/ 13212 w 13212"/>
              <a:gd name="connsiteY2" fmla="*/ 0 h 10017"/>
              <a:gd name="connsiteX3" fmla="*/ 12446 w 13212"/>
              <a:gd name="connsiteY3" fmla="*/ 10017 h 10017"/>
              <a:gd name="connsiteX4" fmla="*/ 0 w 13212"/>
              <a:gd name="connsiteY4" fmla="*/ 9983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2" h="10017">
                <a:moveTo>
                  <a:pt x="0" y="9983"/>
                </a:moveTo>
                <a:cubicBezTo>
                  <a:pt x="2" y="6655"/>
                  <a:pt x="5" y="3328"/>
                  <a:pt x="7" y="0"/>
                </a:cubicBezTo>
                <a:lnTo>
                  <a:pt x="13212" y="0"/>
                </a:lnTo>
                <a:cubicBezTo>
                  <a:pt x="12957" y="3339"/>
                  <a:pt x="12701" y="6678"/>
                  <a:pt x="12446" y="10017"/>
                </a:cubicBezTo>
                <a:lnTo>
                  <a:pt x="0" y="9983"/>
                </a:lnTo>
                <a:close/>
              </a:path>
            </a:pathLst>
          </a:custGeom>
          <a:solidFill>
            <a:schemeClr val="accent2"/>
          </a:solidFill>
          <a:ln>
            <a:solidFill>
              <a:schemeClr val="accent2"/>
            </a:solidFill>
          </a:ln>
        </p:spPr>
        <p:txBody>
          <a:bodyPr>
            <a:normAutofit/>
          </a:bodyPr>
          <a:lstStyle>
            <a:lvl1pPr>
              <a:defRPr sz="100">
                <a:solidFill>
                  <a:schemeClr val="accent2"/>
                </a:solidFill>
              </a:defRPr>
            </a:lvl1pPr>
          </a:lstStyle>
          <a:p>
            <a:r>
              <a:rPr lang="en-US"/>
              <a:t>Click icon to add picture</a:t>
            </a:r>
          </a:p>
        </p:txBody>
      </p:sp>
      <p:sp>
        <p:nvSpPr>
          <p:cNvPr id="10" name="Subtitle 2">
            <a:extLst>
              <a:ext uri="{FF2B5EF4-FFF2-40B4-BE49-F238E27FC236}">
                <a16:creationId xmlns:a16="http://schemas.microsoft.com/office/drawing/2014/main" id="{C65FBE41-0566-B448-A1E9-4918AD551799}"/>
              </a:ext>
            </a:extLst>
          </p:cNvPr>
          <p:cNvSpPr>
            <a:spLocks noGrp="1"/>
          </p:cNvSpPr>
          <p:nvPr>
            <p:ph type="subTitle" idx="1" hasCustomPrompt="1"/>
          </p:nvPr>
        </p:nvSpPr>
        <p:spPr>
          <a:xfrm>
            <a:off x="638652" y="4448247"/>
            <a:ext cx="5202767" cy="1395663"/>
          </a:xfrm>
        </p:spPr>
        <p:txBody>
          <a:bodyPr anchor="b" anchorCtr="0">
            <a:noAutofit/>
          </a:bodyPr>
          <a:lstStyle>
            <a:lvl1pPr marL="0" indent="0" algn="l">
              <a:lnSpc>
                <a:spcPct val="90000"/>
              </a:lnSpc>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Presentation or event</a:t>
            </a:r>
            <a:br>
              <a:rPr lang="en-GB"/>
            </a:br>
            <a:r>
              <a:rPr lang="en-GB"/>
              <a:t>Day Month Year</a:t>
            </a:r>
            <a:endParaRPr lang="en-US"/>
          </a:p>
        </p:txBody>
      </p:sp>
      <p:sp>
        <p:nvSpPr>
          <p:cNvPr id="12" name="Rectangle 11">
            <a:extLst>
              <a:ext uri="{FF2B5EF4-FFF2-40B4-BE49-F238E27FC236}">
                <a16:creationId xmlns:a16="http://schemas.microsoft.com/office/drawing/2014/main" id="{AB47B300-65F2-5842-B967-518DCBDDA199}"/>
              </a:ext>
            </a:extLst>
          </p:cNvPr>
          <p:cNvSpPr/>
          <p:nvPr userDrawn="1"/>
        </p:nvSpPr>
        <p:spPr>
          <a:xfrm>
            <a:off x="10752794" y="6283922"/>
            <a:ext cx="1216908" cy="42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A6D1933E-AAF6-6B49-9C03-3BD5D1DD3E51}"/>
              </a:ext>
            </a:extLst>
          </p:cNvPr>
          <p:cNvSpPr>
            <a:spLocks noGrp="1"/>
          </p:cNvSpPr>
          <p:nvPr>
            <p:ph type="body" sz="quarter" idx="11" hasCustomPrompt="1"/>
          </p:nvPr>
        </p:nvSpPr>
        <p:spPr>
          <a:xfrm>
            <a:off x="638652" y="2165350"/>
            <a:ext cx="5219008" cy="2214563"/>
          </a:xfrm>
        </p:spPr>
        <p:txBody>
          <a:bodyPr>
            <a:noAutofit/>
          </a:bodyPr>
          <a:lstStyle>
            <a:lvl1pPr marL="0" indent="0">
              <a:spcBef>
                <a:spcPts val="0"/>
              </a:spcBef>
              <a:buNone/>
              <a:defRPr sz="4000">
                <a:solidFill>
                  <a:schemeClr val="bg1"/>
                </a:solidFill>
                <a:latin typeface="+mj-lt"/>
              </a:defRPr>
            </a:lvl1pPr>
          </a:lstStyle>
          <a:p>
            <a:pPr lvl="0"/>
            <a:r>
              <a:rPr lang="en-US"/>
              <a:t>Title of the presentation</a:t>
            </a:r>
          </a:p>
        </p:txBody>
      </p:sp>
      <p:sp>
        <p:nvSpPr>
          <p:cNvPr id="2" name="TextBox 1">
            <a:extLst>
              <a:ext uri="{FF2B5EF4-FFF2-40B4-BE49-F238E27FC236}">
                <a16:creationId xmlns:a16="http://schemas.microsoft.com/office/drawing/2014/main" id="{7A0C423F-491F-4A41-B1BC-5FAB1910F241}"/>
              </a:ext>
            </a:extLst>
          </p:cNvPr>
          <p:cNvSpPr txBox="1"/>
          <p:nvPr userDrawn="1"/>
        </p:nvSpPr>
        <p:spPr>
          <a:xfrm>
            <a:off x="222298" y="6283922"/>
            <a:ext cx="369277" cy="369332"/>
          </a:xfrm>
          <a:prstGeom prst="rect">
            <a:avLst/>
          </a:prstGeom>
          <a:solidFill>
            <a:schemeClr val="bg1"/>
          </a:solidFill>
        </p:spPr>
        <p:txBody>
          <a:bodyPr wrap="square" rtlCol="0">
            <a:spAutoFit/>
          </a:bodyPr>
          <a:lstStyle/>
          <a:p>
            <a:endParaRPr lang="en-US"/>
          </a:p>
        </p:txBody>
      </p:sp>
      <p:pic>
        <p:nvPicPr>
          <p:cNvPr id="4" name="Picture 3" descr="A picture containing chart&#10;&#10;Description automatically generated">
            <a:extLst>
              <a:ext uri="{FF2B5EF4-FFF2-40B4-BE49-F238E27FC236}">
                <a16:creationId xmlns:a16="http://schemas.microsoft.com/office/drawing/2014/main" id="{8303CDA1-D827-4CE9-A9B4-163EC7253661}"/>
              </a:ext>
            </a:extLst>
          </p:cNvPr>
          <p:cNvPicPr>
            <a:picLocks noChangeAspect="1"/>
          </p:cNvPicPr>
          <p:nvPr userDrawn="1"/>
        </p:nvPicPr>
        <p:blipFill>
          <a:blip r:embed="rId2"/>
          <a:stretch>
            <a:fillRect/>
          </a:stretch>
        </p:blipFill>
        <p:spPr>
          <a:xfrm>
            <a:off x="300038" y="333696"/>
            <a:ext cx="5768253" cy="947471"/>
          </a:xfrm>
          <a:prstGeom prst="rect">
            <a:avLst/>
          </a:prstGeom>
        </p:spPr>
      </p:pic>
    </p:spTree>
    <p:extLst>
      <p:ext uri="{BB962C8B-B14F-4D97-AF65-F5344CB8AC3E}">
        <p14:creationId xmlns:p14="http://schemas.microsoft.com/office/powerpoint/2010/main" val="39583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EC3969FA-24CE-B64E-999E-44829E8C30B8}"/>
              </a:ext>
            </a:extLst>
          </p:cNvPr>
          <p:cNvSpPr>
            <a:spLocks noGrp="1"/>
          </p:cNvSpPr>
          <p:nvPr>
            <p:ph type="pic" sz="quarter" idx="10"/>
          </p:nvPr>
        </p:nvSpPr>
        <p:spPr>
          <a:xfrm>
            <a:off x="5988050" y="329637"/>
            <a:ext cx="5903913" cy="5810250"/>
          </a:xfrm>
          <a:solidFill>
            <a:schemeClr val="bg1"/>
          </a:solidFill>
        </p:spPr>
        <p:txBody>
          <a:bodyPr anchor="ctr" anchorCtr="1"/>
          <a:lstStyle/>
          <a:p>
            <a:r>
              <a:rPr lang="en-US"/>
              <a:t>Click icon to add picture</a:t>
            </a:r>
          </a:p>
        </p:txBody>
      </p:sp>
      <p:sp>
        <p:nvSpPr>
          <p:cNvPr id="8" name="Picture Placeholder 20">
            <a:extLst>
              <a:ext uri="{FF2B5EF4-FFF2-40B4-BE49-F238E27FC236}">
                <a16:creationId xmlns:a16="http://schemas.microsoft.com/office/drawing/2014/main" id="{430D7DE5-BFE4-194A-8D10-3BC3E599BE20}"/>
              </a:ext>
            </a:extLst>
          </p:cNvPr>
          <p:cNvSpPr>
            <a:spLocks noGrp="1"/>
          </p:cNvSpPr>
          <p:nvPr>
            <p:ph type="pic" sz="quarter" idx="12"/>
          </p:nvPr>
        </p:nvSpPr>
        <p:spPr>
          <a:xfrm>
            <a:off x="300038" y="330365"/>
            <a:ext cx="6208319" cy="580632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17"/>
              <a:gd name="connsiteX1" fmla="*/ 2000 w 10000"/>
              <a:gd name="connsiteY1" fmla="*/ 0 h 10017"/>
              <a:gd name="connsiteX2" fmla="*/ 10000 w 10000"/>
              <a:gd name="connsiteY2" fmla="*/ 0 h 10017"/>
              <a:gd name="connsiteX3" fmla="*/ 9234 w 10000"/>
              <a:gd name="connsiteY3" fmla="*/ 10017 h 10017"/>
              <a:gd name="connsiteX4" fmla="*/ 0 w 10000"/>
              <a:gd name="connsiteY4" fmla="*/ 10000 h 10017"/>
              <a:gd name="connsiteX0" fmla="*/ 3205 w 13205"/>
              <a:gd name="connsiteY0" fmla="*/ 10017 h 10034"/>
              <a:gd name="connsiteX1" fmla="*/ 0 w 13205"/>
              <a:gd name="connsiteY1" fmla="*/ 0 h 10034"/>
              <a:gd name="connsiteX2" fmla="*/ 13205 w 13205"/>
              <a:gd name="connsiteY2" fmla="*/ 17 h 10034"/>
              <a:gd name="connsiteX3" fmla="*/ 12439 w 13205"/>
              <a:gd name="connsiteY3" fmla="*/ 10034 h 10034"/>
              <a:gd name="connsiteX4" fmla="*/ 3205 w 13205"/>
              <a:gd name="connsiteY4" fmla="*/ 10017 h 10034"/>
              <a:gd name="connsiteX0" fmla="*/ 3205 w 13205"/>
              <a:gd name="connsiteY0" fmla="*/ 10000 h 10017"/>
              <a:gd name="connsiteX1" fmla="*/ 0 w 13205"/>
              <a:gd name="connsiteY1" fmla="*/ 0 h 10017"/>
              <a:gd name="connsiteX2" fmla="*/ 13205 w 13205"/>
              <a:gd name="connsiteY2" fmla="*/ 0 h 10017"/>
              <a:gd name="connsiteX3" fmla="*/ 12439 w 13205"/>
              <a:gd name="connsiteY3" fmla="*/ 10017 h 10017"/>
              <a:gd name="connsiteX4" fmla="*/ 3205 w 13205"/>
              <a:gd name="connsiteY4" fmla="*/ 10000 h 10017"/>
              <a:gd name="connsiteX0" fmla="*/ 0 w 13212"/>
              <a:gd name="connsiteY0" fmla="*/ 9983 h 10017"/>
              <a:gd name="connsiteX1" fmla="*/ 7 w 13212"/>
              <a:gd name="connsiteY1" fmla="*/ 0 h 10017"/>
              <a:gd name="connsiteX2" fmla="*/ 13212 w 13212"/>
              <a:gd name="connsiteY2" fmla="*/ 0 h 10017"/>
              <a:gd name="connsiteX3" fmla="*/ 12446 w 13212"/>
              <a:gd name="connsiteY3" fmla="*/ 10017 h 10017"/>
              <a:gd name="connsiteX4" fmla="*/ 0 w 13212"/>
              <a:gd name="connsiteY4" fmla="*/ 9983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2" h="10017">
                <a:moveTo>
                  <a:pt x="0" y="9983"/>
                </a:moveTo>
                <a:cubicBezTo>
                  <a:pt x="2" y="6655"/>
                  <a:pt x="5" y="3328"/>
                  <a:pt x="7" y="0"/>
                </a:cubicBezTo>
                <a:lnTo>
                  <a:pt x="13212" y="0"/>
                </a:lnTo>
                <a:cubicBezTo>
                  <a:pt x="12957" y="3339"/>
                  <a:pt x="12701" y="6678"/>
                  <a:pt x="12446" y="10017"/>
                </a:cubicBezTo>
                <a:lnTo>
                  <a:pt x="0" y="9983"/>
                </a:lnTo>
                <a:close/>
              </a:path>
            </a:pathLst>
          </a:custGeom>
          <a:solidFill>
            <a:schemeClr val="accent2"/>
          </a:solidFill>
          <a:ln>
            <a:noFill/>
          </a:ln>
        </p:spPr>
        <p:txBody>
          <a:bodyPr>
            <a:noAutofit/>
          </a:bodyPr>
          <a:lstStyle>
            <a:lvl1pPr>
              <a:defRPr sz="1000">
                <a:solidFill>
                  <a:schemeClr val="tx1"/>
                </a:solidFill>
              </a:defRPr>
            </a:lvl1pPr>
          </a:lstStyle>
          <a:p>
            <a:r>
              <a:rPr lang="en-US"/>
              <a:t>Click icon to add picture</a:t>
            </a:r>
          </a:p>
        </p:txBody>
      </p:sp>
      <p:sp>
        <p:nvSpPr>
          <p:cNvPr id="9" name="Text Placeholder 6">
            <a:extLst>
              <a:ext uri="{FF2B5EF4-FFF2-40B4-BE49-F238E27FC236}">
                <a16:creationId xmlns:a16="http://schemas.microsoft.com/office/drawing/2014/main" id="{43C5B40E-FF61-684D-9006-F5F6076E9BCB}"/>
              </a:ext>
            </a:extLst>
          </p:cNvPr>
          <p:cNvSpPr>
            <a:spLocks noGrp="1"/>
          </p:cNvSpPr>
          <p:nvPr>
            <p:ph type="body" sz="quarter" idx="11" hasCustomPrompt="1"/>
          </p:nvPr>
        </p:nvSpPr>
        <p:spPr>
          <a:xfrm>
            <a:off x="638652" y="329878"/>
            <a:ext cx="5219008" cy="5799460"/>
          </a:xfrm>
        </p:spPr>
        <p:txBody>
          <a:bodyPr anchor="ctr" anchorCtr="0">
            <a:noAutofit/>
          </a:bodyPr>
          <a:lstStyle>
            <a:lvl1pPr marL="0" indent="0">
              <a:spcBef>
                <a:spcPts val="0"/>
              </a:spcBef>
              <a:buNone/>
              <a:defRPr sz="4000">
                <a:solidFill>
                  <a:schemeClr val="bg1"/>
                </a:solidFill>
                <a:latin typeface="+mj-lt"/>
              </a:defRPr>
            </a:lvl1pPr>
          </a:lstStyle>
          <a:p>
            <a:pPr lvl="0"/>
            <a:r>
              <a:rPr lang="en-US"/>
              <a:t>Divider title</a:t>
            </a:r>
          </a:p>
        </p:txBody>
      </p:sp>
    </p:spTree>
    <p:extLst>
      <p:ext uri="{BB962C8B-B14F-4D97-AF65-F5344CB8AC3E}">
        <p14:creationId xmlns:p14="http://schemas.microsoft.com/office/powerpoint/2010/main" val="193018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9EA729-AE1A-4A46-8BF8-C55358A22703}"/>
              </a:ext>
            </a:extLst>
          </p:cNvPr>
          <p:cNvSpPr>
            <a:spLocks noGrp="1"/>
          </p:cNvSpPr>
          <p:nvPr>
            <p:ph type="title"/>
          </p:nvPr>
        </p:nvSpPr>
        <p:spPr/>
        <p:txBody>
          <a:bodyPr/>
          <a:lstStyle/>
          <a:p>
            <a:r>
              <a:rPr lang="en-US"/>
              <a:t>Click to edit Master title style</a:t>
            </a:r>
          </a:p>
        </p:txBody>
      </p:sp>
      <p:sp>
        <p:nvSpPr>
          <p:cNvPr id="11" name="Text Placeholder 10">
            <a:extLst>
              <a:ext uri="{FF2B5EF4-FFF2-40B4-BE49-F238E27FC236}">
                <a16:creationId xmlns:a16="http://schemas.microsoft.com/office/drawing/2014/main" id="{99DF0561-2B28-B64A-A163-B964D410476C}"/>
              </a:ext>
            </a:extLst>
          </p:cNvPr>
          <p:cNvSpPr>
            <a:spLocks noGrp="1"/>
          </p:cNvSpPr>
          <p:nvPr>
            <p:ph type="body" sz="quarter" idx="10"/>
          </p:nvPr>
        </p:nvSpPr>
        <p:spPr>
          <a:xfrm>
            <a:off x="300038" y="1808163"/>
            <a:ext cx="1159192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picture containing chart&#10;&#10;Description automatically generated">
            <a:extLst>
              <a:ext uri="{FF2B5EF4-FFF2-40B4-BE49-F238E27FC236}">
                <a16:creationId xmlns:a16="http://schemas.microsoft.com/office/drawing/2014/main" id="{9B66B36B-8F53-45AC-A2F1-D0E40686903F}"/>
              </a:ext>
            </a:extLst>
          </p:cNvPr>
          <p:cNvPicPr>
            <a:picLocks noChangeAspect="1"/>
          </p:cNvPicPr>
          <p:nvPr userDrawn="1"/>
        </p:nvPicPr>
        <p:blipFill>
          <a:blip r:embed="rId2"/>
          <a:stretch>
            <a:fillRect/>
          </a:stretch>
        </p:blipFill>
        <p:spPr>
          <a:xfrm>
            <a:off x="9690931" y="6285953"/>
            <a:ext cx="2201032" cy="361533"/>
          </a:xfrm>
          <a:prstGeom prst="rect">
            <a:avLst/>
          </a:prstGeom>
        </p:spPr>
      </p:pic>
    </p:spTree>
    <p:extLst>
      <p:ext uri="{BB962C8B-B14F-4D97-AF65-F5344CB8AC3E}">
        <p14:creationId xmlns:p14="http://schemas.microsoft.com/office/powerpoint/2010/main" val="375340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ac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5B5A8F-FE93-4F4C-B6DF-676809D8A201}"/>
              </a:ext>
            </a:extLst>
          </p:cNvPr>
          <p:cNvSpPr/>
          <p:nvPr userDrawn="1"/>
        </p:nvSpPr>
        <p:spPr>
          <a:xfrm>
            <a:off x="303213" y="1814513"/>
            <a:ext cx="6215062" cy="4321175"/>
          </a:xfrm>
          <a:custGeom>
            <a:avLst/>
            <a:gdLst>
              <a:gd name="connsiteX0" fmla="*/ 0 w 5784503"/>
              <a:gd name="connsiteY0" fmla="*/ 0 h 4321175"/>
              <a:gd name="connsiteX1" fmla="*/ 5784503 w 5784503"/>
              <a:gd name="connsiteY1" fmla="*/ 0 h 4321175"/>
              <a:gd name="connsiteX2" fmla="*/ 5784503 w 5784503"/>
              <a:gd name="connsiteY2" fmla="*/ 4321175 h 4321175"/>
              <a:gd name="connsiteX3" fmla="*/ 0 w 5784503"/>
              <a:gd name="connsiteY3" fmla="*/ 4321175 h 4321175"/>
              <a:gd name="connsiteX4" fmla="*/ 0 w 5784503"/>
              <a:gd name="connsiteY4" fmla="*/ 0 h 4321175"/>
              <a:gd name="connsiteX0" fmla="*/ 0 w 6148888"/>
              <a:gd name="connsiteY0" fmla="*/ 0 h 4321175"/>
              <a:gd name="connsiteX1" fmla="*/ 6148888 w 6148888"/>
              <a:gd name="connsiteY1" fmla="*/ 6875 h 4321175"/>
              <a:gd name="connsiteX2" fmla="*/ 5784503 w 6148888"/>
              <a:gd name="connsiteY2" fmla="*/ 4321175 h 4321175"/>
              <a:gd name="connsiteX3" fmla="*/ 0 w 6148888"/>
              <a:gd name="connsiteY3" fmla="*/ 4321175 h 4321175"/>
              <a:gd name="connsiteX4" fmla="*/ 0 w 6148888"/>
              <a:gd name="connsiteY4" fmla="*/ 0 h 43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8888" h="4321175">
                <a:moveTo>
                  <a:pt x="0" y="0"/>
                </a:moveTo>
                <a:lnTo>
                  <a:pt x="6148888" y="6875"/>
                </a:lnTo>
                <a:lnTo>
                  <a:pt x="5784503" y="4321175"/>
                </a:lnTo>
                <a:lnTo>
                  <a:pt x="0" y="4321175"/>
                </a:lnTo>
                <a:lnTo>
                  <a:pt x="0" y="0"/>
                </a:lnTo>
                <a:close/>
              </a:path>
            </a:pathLst>
          </a:cu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B47B300-65F2-5842-B967-518DCBDDA199}"/>
              </a:ext>
            </a:extLst>
          </p:cNvPr>
          <p:cNvSpPr/>
          <p:nvPr userDrawn="1"/>
        </p:nvSpPr>
        <p:spPr>
          <a:xfrm>
            <a:off x="10752794" y="6283922"/>
            <a:ext cx="1216908" cy="42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3116FB8-FD5A-204B-8E65-DC56F22B0F61}"/>
              </a:ext>
            </a:extLst>
          </p:cNvPr>
          <p:cNvSpPr txBox="1"/>
          <p:nvPr userDrawn="1"/>
        </p:nvSpPr>
        <p:spPr>
          <a:xfrm>
            <a:off x="666000" y="2340000"/>
            <a:ext cx="5854995" cy="399600"/>
          </a:xfrm>
          <a:prstGeom prst="rect">
            <a:avLst/>
          </a:prstGeom>
          <a:noFill/>
          <a:ln>
            <a:noFill/>
          </a:ln>
        </p:spPr>
        <p:txBody>
          <a:bodyPr wrap="square" lIns="0" rtlCol="0">
            <a:spAutoFit/>
          </a:bodyPr>
          <a:lstStyle/>
          <a:p>
            <a:pPr defTabSz="457200"/>
            <a:r>
              <a:rPr lang="en-US" sz="2000" dirty="0">
                <a:solidFill>
                  <a:srgbClr val="FFFFFF"/>
                </a:solidFill>
              </a:rPr>
              <a:t>For more information please contact:</a:t>
            </a:r>
          </a:p>
        </p:txBody>
      </p:sp>
      <p:sp>
        <p:nvSpPr>
          <p:cNvPr id="13" name="TextBox 12">
            <a:extLst>
              <a:ext uri="{FF2B5EF4-FFF2-40B4-BE49-F238E27FC236}">
                <a16:creationId xmlns:a16="http://schemas.microsoft.com/office/drawing/2014/main" id="{87D1731D-C2EC-AA41-BD71-E749B5162D9E}"/>
              </a:ext>
            </a:extLst>
          </p:cNvPr>
          <p:cNvSpPr txBox="1"/>
          <p:nvPr userDrawn="1"/>
        </p:nvSpPr>
        <p:spPr>
          <a:xfrm>
            <a:off x="6927011" y="1808163"/>
            <a:ext cx="4964951" cy="4321175"/>
          </a:xfrm>
          <a:prstGeom prst="rect">
            <a:avLst/>
          </a:prstGeom>
          <a:noFill/>
        </p:spPr>
        <p:txBody>
          <a:bodyPr wrap="square" lIns="0" tIns="0" rIns="0" bIns="0" numCol="1" spcCol="180000" rtlCol="0" anchor="ctr" anchorCtr="0">
            <a:noAutofit/>
          </a:bodyPr>
          <a:lstStyle/>
          <a:p>
            <a:pPr>
              <a:lnSpc>
                <a:spcPts val="1600"/>
              </a:lnSpc>
              <a:spcBef>
                <a:spcPts val="0"/>
              </a:spcBef>
              <a:spcAft>
                <a:spcPts val="500"/>
              </a:spcAft>
            </a:pPr>
            <a:r>
              <a:rPr lang="en-US" sz="1300" b="1" kern="1200" baseline="0" dirty="0">
                <a:solidFill>
                  <a:srgbClr val="833177"/>
                </a:solidFill>
                <a:latin typeface="+mn-lt"/>
                <a:ea typeface="+mn-ea"/>
                <a:cs typeface="+mn-cs"/>
              </a:rPr>
              <a:t>London Office</a:t>
            </a:r>
            <a:endParaRPr lang="en-US" sz="1300" b="0" kern="1200" baseline="0" dirty="0">
              <a:solidFill>
                <a:srgbClr val="833177"/>
              </a:solidFill>
              <a:latin typeface="+mn-lt"/>
              <a:ea typeface="+mn-ea"/>
              <a:cs typeface="+mn-cs"/>
            </a:endParaRPr>
          </a:p>
          <a:p>
            <a:pPr>
              <a:lnSpc>
                <a:spcPts val="1600"/>
              </a:lnSpc>
              <a:spcBef>
                <a:spcPts val="100"/>
              </a:spcBef>
              <a:spcAft>
                <a:spcPts val="0"/>
              </a:spcAft>
            </a:pPr>
            <a:r>
              <a:rPr lang="en-GB" sz="1100" b="0" kern="1200" baseline="0" dirty="0">
                <a:solidFill>
                  <a:srgbClr val="000000"/>
                </a:solidFill>
                <a:latin typeface="+mn-lt"/>
                <a:ea typeface="+mn-ea"/>
                <a:cs typeface="+mn-cs"/>
              </a:rPr>
              <a:t>City Tower, Level 14, 40 </a:t>
            </a:r>
            <a:r>
              <a:rPr lang="en-GB" sz="1100" b="0" kern="1200" baseline="0" dirty="0" err="1">
                <a:solidFill>
                  <a:srgbClr val="000000"/>
                </a:solidFill>
                <a:latin typeface="+mn-lt"/>
                <a:ea typeface="+mn-ea"/>
                <a:cs typeface="+mn-cs"/>
              </a:rPr>
              <a:t>Basinghall</a:t>
            </a:r>
            <a:r>
              <a:rPr lang="en-GB" sz="1100" b="0" kern="1200" baseline="0" dirty="0">
                <a:solidFill>
                  <a:srgbClr val="000000"/>
                </a:solidFill>
                <a:latin typeface="+mn-lt"/>
                <a:ea typeface="+mn-ea"/>
                <a:cs typeface="+mn-cs"/>
              </a:rPr>
              <a:t> Street, London EC2V 5DE</a:t>
            </a:r>
            <a:r>
              <a:rPr lang="en-US" sz="1100" b="0" kern="1200" baseline="0" dirty="0">
                <a:solidFill>
                  <a:srgbClr val="000000"/>
                </a:solidFill>
                <a:latin typeface="+mn-lt"/>
                <a:ea typeface="+mn-ea"/>
                <a:cs typeface="+mn-cs"/>
              </a:rPr>
              <a:t>, United Kingdom</a:t>
            </a:r>
          </a:p>
          <a:p>
            <a:pPr>
              <a:lnSpc>
                <a:spcPts val="1600"/>
              </a:lnSpc>
              <a:spcBef>
                <a:spcPts val="100"/>
              </a:spcBef>
              <a:spcAft>
                <a:spcPts val="0"/>
              </a:spcAft>
            </a:pPr>
            <a:r>
              <a:rPr lang="en-US" sz="1100" b="0" kern="1200" baseline="0" dirty="0">
                <a:solidFill>
                  <a:srgbClr val="000000"/>
                </a:solidFill>
                <a:latin typeface="+mn-lt"/>
                <a:ea typeface="+mn-ea"/>
                <a:cs typeface="+mn-cs"/>
              </a:rPr>
              <a:t>+44 (0)20 3763 9700</a:t>
            </a:r>
          </a:p>
          <a:p>
            <a:pPr marL="0" marR="0" lvl="0" indent="0" algn="l" defTabSz="914400" rtl="0" eaLnBrk="1" fontAlgn="auto" latinLnBrk="0" hangingPunct="1">
              <a:lnSpc>
                <a:spcPts val="1600"/>
              </a:lnSpc>
              <a:spcBef>
                <a:spcPts val="100"/>
              </a:spcBef>
              <a:spcAft>
                <a:spcPts val="0"/>
              </a:spcAft>
              <a:buClrTx/>
              <a:buSzTx/>
              <a:buFontTx/>
              <a:buNone/>
              <a:tabLst/>
              <a:defRPr/>
            </a:pPr>
            <a:r>
              <a:rPr lang="en-US" sz="1100" b="0" kern="1200" baseline="0" dirty="0">
                <a:solidFill>
                  <a:srgbClr val="000000"/>
                </a:solidFill>
                <a:latin typeface="+mn-lt"/>
                <a:ea typeface="+mn-ea"/>
                <a:cs typeface="+mn-cs"/>
                <a:hlinkClick r:id="rId2"/>
              </a:rPr>
              <a:t>reception@iogp.org</a:t>
            </a:r>
            <a:endParaRPr lang="en-US" sz="1100" b="0" kern="1200" baseline="0" dirty="0">
              <a:solidFill>
                <a:srgbClr val="000000"/>
              </a:solidFill>
              <a:latin typeface="+mn-lt"/>
              <a:ea typeface="+mn-ea"/>
              <a:cs typeface="+mn-cs"/>
            </a:endParaRPr>
          </a:p>
          <a:p>
            <a:pPr marL="0">
              <a:lnSpc>
                <a:spcPts val="1600"/>
              </a:lnSpc>
              <a:spcBef>
                <a:spcPts val="0"/>
              </a:spcBef>
              <a:spcAft>
                <a:spcPts val="500"/>
              </a:spcAft>
            </a:pPr>
            <a:endParaRPr lang="en-US" sz="1300" b="1" kern="1200" baseline="0" dirty="0">
              <a:solidFill>
                <a:schemeClr val="accent2"/>
              </a:solidFill>
              <a:latin typeface="+mn-lt"/>
              <a:ea typeface="+mn-ea"/>
              <a:cs typeface="+mn-cs"/>
            </a:endParaRPr>
          </a:p>
          <a:p>
            <a:pPr marL="0">
              <a:lnSpc>
                <a:spcPts val="1600"/>
              </a:lnSpc>
              <a:spcBef>
                <a:spcPts val="0"/>
              </a:spcBef>
              <a:spcAft>
                <a:spcPts val="500"/>
              </a:spcAft>
            </a:pPr>
            <a:r>
              <a:rPr lang="en-US" sz="1300" b="1" kern="1200" baseline="0" dirty="0">
                <a:solidFill>
                  <a:schemeClr val="accent2"/>
                </a:solidFill>
                <a:latin typeface="+mn-lt"/>
                <a:ea typeface="+mn-ea"/>
                <a:cs typeface="+mn-cs"/>
              </a:rPr>
              <a:t>Brussels Office</a:t>
            </a:r>
          </a:p>
          <a:p>
            <a:pPr>
              <a:lnSpc>
                <a:spcPts val="1600"/>
              </a:lnSpc>
              <a:spcBef>
                <a:spcPts val="0"/>
              </a:spcBef>
              <a:spcAft>
                <a:spcPts val="0"/>
              </a:spcAft>
            </a:pPr>
            <a:r>
              <a:rPr lang="fr" sz="1100" b="0" i="0" u="none" strike="noStrike" kern="1200" dirty="0">
                <a:solidFill>
                  <a:schemeClr val="tx1"/>
                </a:solidFill>
                <a:effectLst/>
                <a:latin typeface="+mn-lt"/>
                <a:ea typeface="+mn-ea"/>
                <a:cs typeface="+mn-cs"/>
              </a:rPr>
              <a:t>Avenue de Tervuren 188A, B-1150 Brussels, </a:t>
            </a:r>
            <a:r>
              <a:rPr lang="fr" sz="1100" b="0" i="0" u="none" strike="noStrike" kern="1200" dirty="0" err="1">
                <a:solidFill>
                  <a:schemeClr val="tx1"/>
                </a:solidFill>
                <a:effectLst/>
                <a:latin typeface="+mn-lt"/>
                <a:ea typeface="+mn-ea"/>
                <a:cs typeface="+mn-cs"/>
              </a:rPr>
              <a:t>Belgium</a:t>
            </a:r>
            <a:endParaRPr lang="fr" sz="1100" b="0" i="0" u="none" strike="noStrike" kern="1200" dirty="0">
              <a:solidFill>
                <a:schemeClr val="tx1"/>
              </a:solidFill>
              <a:effectLst/>
              <a:latin typeface="+mn-lt"/>
              <a:ea typeface="+mn-ea"/>
              <a:cs typeface="+mn-cs"/>
            </a:endParaRPr>
          </a:p>
          <a:p>
            <a:pPr>
              <a:lnSpc>
                <a:spcPts val="1600"/>
              </a:lnSpc>
            </a:pPr>
            <a:r>
              <a:rPr lang="en-GB" sz="1100" kern="1200" dirty="0">
                <a:solidFill>
                  <a:schemeClr val="tx1"/>
                </a:solidFill>
                <a:effectLst/>
                <a:latin typeface="+mn-lt"/>
                <a:ea typeface="+mn-ea"/>
                <a:cs typeface="+mn-cs"/>
              </a:rPr>
              <a:t>+32 (0)2 790 7762</a:t>
            </a:r>
          </a:p>
          <a:p>
            <a:pPr marL="0" marR="0" lvl="0" indent="0" algn="l" defTabSz="914400" rtl="0" eaLnBrk="1" fontAlgn="auto" latinLnBrk="0" hangingPunct="1">
              <a:lnSpc>
                <a:spcPts val="1600"/>
              </a:lnSpc>
              <a:spcBef>
                <a:spcPts val="0"/>
              </a:spcBef>
              <a:spcAft>
                <a:spcPts val="0"/>
              </a:spcAft>
              <a:buClrTx/>
              <a:buSzTx/>
              <a:buFontTx/>
              <a:buNone/>
              <a:tabLst/>
              <a:defRPr/>
            </a:pPr>
            <a:r>
              <a:rPr lang="en-US" sz="1100" b="0" kern="1200" baseline="0" dirty="0">
                <a:solidFill>
                  <a:srgbClr val="000000"/>
                </a:solidFill>
                <a:latin typeface="+mn-lt"/>
                <a:ea typeface="+mn-ea"/>
                <a:cs typeface="+mn-cs"/>
                <a:hlinkClick r:id="rId3"/>
              </a:rPr>
              <a:t>reception-europe@iogp.org</a:t>
            </a:r>
            <a:endParaRPr lang="en-US" sz="1100" b="0" kern="1200" baseline="0" dirty="0">
              <a:solidFill>
                <a:srgbClr val="000000"/>
              </a:solidFill>
              <a:latin typeface="+mn-lt"/>
              <a:ea typeface="+mn-ea"/>
              <a:cs typeface="+mn-cs"/>
            </a:endParaRPr>
          </a:p>
          <a:p>
            <a:pPr marL="0">
              <a:lnSpc>
                <a:spcPts val="1600"/>
              </a:lnSpc>
              <a:spcBef>
                <a:spcPts val="0"/>
              </a:spcBef>
              <a:spcAft>
                <a:spcPts val="400"/>
              </a:spcAft>
            </a:pPr>
            <a:endParaRPr lang="en-US" sz="1300" b="1" kern="1200" baseline="0" dirty="0">
              <a:solidFill>
                <a:schemeClr val="accent2"/>
              </a:solidFill>
              <a:latin typeface="+mn-lt"/>
              <a:ea typeface="+mn-ea"/>
              <a:cs typeface="+mn-cs"/>
            </a:endParaRPr>
          </a:p>
          <a:p>
            <a:pPr marL="0">
              <a:lnSpc>
                <a:spcPts val="1600"/>
              </a:lnSpc>
              <a:spcBef>
                <a:spcPts val="0"/>
              </a:spcBef>
              <a:spcAft>
                <a:spcPts val="400"/>
              </a:spcAft>
            </a:pPr>
            <a:r>
              <a:rPr lang="en-US" sz="1300" b="1" kern="1200" baseline="0" dirty="0">
                <a:solidFill>
                  <a:schemeClr val="accent2"/>
                </a:solidFill>
                <a:latin typeface="+mn-lt"/>
                <a:ea typeface="+mn-ea"/>
                <a:cs typeface="+mn-cs"/>
              </a:rPr>
              <a:t>Houston Office</a:t>
            </a:r>
          </a:p>
          <a:p>
            <a:pPr marL="0" marR="0" lvl="0" indent="0" algn="l" defTabSz="457200" rtl="0" eaLnBrk="1" fontAlgn="auto" latinLnBrk="0" hangingPunct="1">
              <a:lnSpc>
                <a:spcPts val="1600"/>
              </a:lnSpc>
              <a:spcBef>
                <a:spcPts val="100"/>
              </a:spcBef>
              <a:spcAft>
                <a:spcPts val="0"/>
              </a:spcAft>
              <a:buClrTx/>
              <a:buSzTx/>
              <a:buFontTx/>
              <a:buNone/>
              <a:tabLst/>
              <a:defRPr/>
            </a:pPr>
            <a:r>
              <a:rPr lang="en-GB" sz="1100" b="0" i="0" u="none" strike="noStrike" kern="1200" dirty="0">
                <a:solidFill>
                  <a:schemeClr val="tx1"/>
                </a:solidFill>
                <a:effectLst/>
                <a:latin typeface="+mn-lt"/>
                <a:ea typeface="+mn-ea"/>
                <a:cs typeface="+mn-cs"/>
              </a:rPr>
              <a:t>15377 Memorial Drive Suite 250, Houston, Texas 77079, </a:t>
            </a:r>
            <a:r>
              <a:rPr lang="en-GB" sz="1100" b="0" i="0" u="none" strike="noStrike" kern="1200" baseline="0" dirty="0">
                <a:solidFill>
                  <a:schemeClr val="tx1"/>
                </a:solidFill>
                <a:latin typeface="+mn-lt"/>
                <a:ea typeface="+mn-ea"/>
                <a:cs typeface="+mn-cs"/>
              </a:rPr>
              <a:t>United States</a:t>
            </a:r>
          </a:p>
          <a:p>
            <a:pPr>
              <a:lnSpc>
                <a:spcPts val="1600"/>
              </a:lnSpc>
              <a:spcAft>
                <a:spcPts val="0"/>
              </a:spcAft>
            </a:pPr>
            <a:r>
              <a:rPr lang="en-GB" sz="1100" kern="1200" dirty="0">
                <a:solidFill>
                  <a:schemeClr val="tx1"/>
                </a:solidFill>
                <a:effectLst/>
                <a:latin typeface="+mn-lt"/>
                <a:ea typeface="+mn-ea"/>
                <a:cs typeface="+mn-cs"/>
              </a:rPr>
              <a:t>+1 (713) 261 0411</a:t>
            </a:r>
          </a:p>
          <a:p>
            <a:pPr marL="0" marR="0" lvl="0" indent="0" algn="l" defTabSz="914400" rtl="0" eaLnBrk="1" fontAlgn="auto" latinLnBrk="0" hangingPunct="1">
              <a:lnSpc>
                <a:spcPts val="1600"/>
              </a:lnSpc>
              <a:spcBef>
                <a:spcPts val="0"/>
              </a:spcBef>
              <a:spcAft>
                <a:spcPts val="0"/>
              </a:spcAft>
              <a:buClrTx/>
              <a:buSzTx/>
              <a:buFontTx/>
              <a:buNone/>
              <a:tabLst/>
              <a:defRPr/>
            </a:pPr>
            <a:r>
              <a:rPr lang="en-US" sz="1100" b="0" kern="1200" baseline="0" dirty="0">
                <a:solidFill>
                  <a:srgbClr val="000000"/>
                </a:solidFill>
                <a:latin typeface="+mn-lt"/>
                <a:ea typeface="+mn-ea"/>
                <a:cs typeface="+mn-cs"/>
                <a:hlinkClick r:id="rId4"/>
              </a:rPr>
              <a:t>reception-americas@iogp.org</a:t>
            </a:r>
            <a:endParaRPr lang="en-US" sz="1100" b="0" kern="1200" baseline="0" dirty="0">
              <a:solidFill>
                <a:srgbClr val="000000"/>
              </a:solidFill>
              <a:latin typeface="+mn-lt"/>
              <a:ea typeface="+mn-ea"/>
              <a:cs typeface="+mn-cs"/>
            </a:endParaRPr>
          </a:p>
        </p:txBody>
      </p:sp>
      <p:sp>
        <p:nvSpPr>
          <p:cNvPr id="6" name="TextBox 5">
            <a:extLst>
              <a:ext uri="{FF2B5EF4-FFF2-40B4-BE49-F238E27FC236}">
                <a16:creationId xmlns:a16="http://schemas.microsoft.com/office/drawing/2014/main" id="{22B1E1B4-DDB0-2A4B-A0E3-73A63C7836B6}"/>
              </a:ext>
            </a:extLst>
          </p:cNvPr>
          <p:cNvSpPr txBox="1"/>
          <p:nvPr userDrawn="1"/>
        </p:nvSpPr>
        <p:spPr>
          <a:xfrm>
            <a:off x="7750982" y="5623206"/>
            <a:ext cx="1684759" cy="1234794"/>
          </a:xfrm>
          <a:prstGeom prst="rect">
            <a:avLst/>
          </a:prstGeom>
          <a:noFill/>
        </p:spPr>
        <p:txBody>
          <a:bodyPr wrap="square" lIns="0" tIns="0" rIns="0" bIns="0" rtlCol="0">
            <a:noAutofit/>
          </a:bodyPr>
          <a:lstStyle/>
          <a:p>
            <a:pPr marL="0">
              <a:spcBef>
                <a:spcPts val="0"/>
              </a:spcBef>
              <a:spcAft>
                <a:spcPts val="400"/>
              </a:spcAft>
            </a:pPr>
            <a:endParaRPr lang="en-US" sz="1100" b="0" kern="1200" baseline="0" dirty="0">
              <a:solidFill>
                <a:srgbClr val="000000"/>
              </a:solidFill>
              <a:latin typeface="+mn-lt"/>
              <a:ea typeface="+mn-ea"/>
              <a:cs typeface="+mn-cs"/>
            </a:endParaRPr>
          </a:p>
        </p:txBody>
      </p:sp>
      <p:sp>
        <p:nvSpPr>
          <p:cNvPr id="5" name="TextBox 4">
            <a:extLst>
              <a:ext uri="{FF2B5EF4-FFF2-40B4-BE49-F238E27FC236}">
                <a16:creationId xmlns:a16="http://schemas.microsoft.com/office/drawing/2014/main" id="{4CEC6D23-487C-C644-80B7-402FD5BC0903}"/>
              </a:ext>
            </a:extLst>
          </p:cNvPr>
          <p:cNvSpPr txBox="1"/>
          <p:nvPr userDrawn="1"/>
        </p:nvSpPr>
        <p:spPr>
          <a:xfrm>
            <a:off x="3362826" y="6214311"/>
            <a:ext cx="184731" cy="369332"/>
          </a:xfrm>
          <a:prstGeom prst="rect">
            <a:avLst/>
          </a:prstGeom>
          <a:noFill/>
        </p:spPr>
        <p:txBody>
          <a:bodyPr wrap="none" rtlCol="0">
            <a:spAutoFit/>
          </a:bodyPr>
          <a:lstStyle/>
          <a:p>
            <a:endParaRPr lang="en-US" dirty="0"/>
          </a:p>
        </p:txBody>
      </p:sp>
      <p:sp>
        <p:nvSpPr>
          <p:cNvPr id="14" name="Text Placeholder 13">
            <a:extLst>
              <a:ext uri="{FF2B5EF4-FFF2-40B4-BE49-F238E27FC236}">
                <a16:creationId xmlns:a16="http://schemas.microsoft.com/office/drawing/2014/main" id="{570E02D8-C540-F444-93F5-4F30F95A86FA}"/>
              </a:ext>
            </a:extLst>
          </p:cNvPr>
          <p:cNvSpPr>
            <a:spLocks noGrp="1"/>
          </p:cNvSpPr>
          <p:nvPr>
            <p:ph type="body" sz="quarter" idx="13" hasCustomPrompt="1"/>
          </p:nvPr>
        </p:nvSpPr>
        <p:spPr>
          <a:xfrm>
            <a:off x="646299" y="2880000"/>
            <a:ext cx="5214751" cy="2275857"/>
          </a:xfrm>
          <a:ln>
            <a:noFill/>
          </a:ln>
        </p:spPr>
        <p:txBody>
          <a:bodyPr anchor="t">
            <a:noAutofit/>
          </a:bodyPr>
          <a:lstStyle>
            <a:lvl1pPr marL="0" indent="0">
              <a:buNone/>
              <a:defRPr sz="24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Surname</a:t>
            </a:r>
          </a:p>
          <a:p>
            <a:pPr lvl="0"/>
            <a:r>
              <a:rPr lang="en-GB" dirty="0" err="1"/>
              <a:t>Email.address@iogp.org</a:t>
            </a:r>
            <a:endParaRPr lang="en-GB" dirty="0"/>
          </a:p>
        </p:txBody>
      </p:sp>
      <p:sp>
        <p:nvSpPr>
          <p:cNvPr id="16" name="TextBox 15">
            <a:extLst>
              <a:ext uri="{FF2B5EF4-FFF2-40B4-BE49-F238E27FC236}">
                <a16:creationId xmlns:a16="http://schemas.microsoft.com/office/drawing/2014/main" id="{EB452282-4286-584D-A1D6-FA7B7FA784C9}"/>
              </a:ext>
            </a:extLst>
          </p:cNvPr>
          <p:cNvSpPr txBox="1"/>
          <p:nvPr userDrawn="1"/>
        </p:nvSpPr>
        <p:spPr>
          <a:xfrm>
            <a:off x="632564" y="5544565"/>
            <a:ext cx="5229617" cy="246221"/>
          </a:xfrm>
          <a:prstGeom prst="rect">
            <a:avLst/>
          </a:prstGeom>
          <a:noFill/>
        </p:spPr>
        <p:txBody>
          <a:bodyPr wrap="square" lIns="0" tIns="0" rIns="0" bIns="0" rtlCol="0" anchor="b" anchorCtr="0">
            <a:spAutoFit/>
          </a:bodyPr>
          <a:lstStyle/>
          <a:p>
            <a:r>
              <a:rPr lang="en-GB" sz="1600" dirty="0" err="1">
                <a:solidFill>
                  <a:schemeClr val="bg1"/>
                </a:solidFill>
              </a:rPr>
              <a:t>www.iogp.org</a:t>
            </a:r>
            <a:endParaRPr lang="en-GB" sz="1600" dirty="0">
              <a:solidFill>
                <a:schemeClr val="bg1"/>
              </a:solidFill>
            </a:endParaRPr>
          </a:p>
        </p:txBody>
      </p:sp>
      <p:pic>
        <p:nvPicPr>
          <p:cNvPr id="15" name="Picture 14" descr="A picture containing chart&#10;&#10;Description automatically generated">
            <a:extLst>
              <a:ext uri="{FF2B5EF4-FFF2-40B4-BE49-F238E27FC236}">
                <a16:creationId xmlns:a16="http://schemas.microsoft.com/office/drawing/2014/main" id="{00248C2D-F0E0-624A-AC7A-F66FAF603008}"/>
              </a:ext>
            </a:extLst>
          </p:cNvPr>
          <p:cNvPicPr>
            <a:picLocks noChangeAspect="1"/>
          </p:cNvPicPr>
          <p:nvPr userDrawn="1"/>
        </p:nvPicPr>
        <p:blipFill>
          <a:blip r:embed="rId5"/>
          <a:stretch>
            <a:fillRect/>
          </a:stretch>
        </p:blipFill>
        <p:spPr>
          <a:xfrm>
            <a:off x="300038" y="333696"/>
            <a:ext cx="5768253" cy="947471"/>
          </a:xfrm>
          <a:prstGeom prst="rect">
            <a:avLst/>
          </a:prstGeom>
        </p:spPr>
      </p:pic>
    </p:spTree>
    <p:extLst>
      <p:ext uri="{BB962C8B-B14F-4D97-AF65-F5344CB8AC3E}">
        <p14:creationId xmlns:p14="http://schemas.microsoft.com/office/powerpoint/2010/main" val="38249245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0038" y="540000"/>
            <a:ext cx="11593600" cy="908365"/>
          </a:xfrm>
          <a:prstGeom prst="rect">
            <a:avLst/>
          </a:prstGeom>
        </p:spPr>
        <p:txBody>
          <a:bodyPr vert="horz" lIns="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300038" y="1809483"/>
            <a:ext cx="11593600" cy="4319855"/>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01A0682-92F4-3748-9DA3-885EFC0B0F4B}"/>
              </a:ext>
            </a:extLst>
          </p:cNvPr>
          <p:cNvCxnSpPr>
            <a:cxnSpLocks/>
          </p:cNvCxnSpPr>
          <p:nvPr userDrawn="1"/>
        </p:nvCxnSpPr>
        <p:spPr>
          <a:xfrm>
            <a:off x="300038" y="1539433"/>
            <a:ext cx="11593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4A788CC-0FAC-EE4E-BEE0-5ECE1726E97C}"/>
              </a:ext>
            </a:extLst>
          </p:cNvPr>
          <p:cNvSpPr txBox="1"/>
          <p:nvPr userDrawn="1"/>
        </p:nvSpPr>
        <p:spPr>
          <a:xfrm>
            <a:off x="300038" y="6318000"/>
            <a:ext cx="646497" cy="276999"/>
          </a:xfrm>
          <a:prstGeom prst="rect">
            <a:avLst/>
          </a:prstGeom>
          <a:noFill/>
        </p:spPr>
        <p:txBody>
          <a:bodyPr wrap="square" lIns="0" rtlCol="0">
            <a:spAutoFit/>
          </a:bodyPr>
          <a:lstStyle/>
          <a:p>
            <a:fld id="{58393CF3-8A1F-4226-A1CE-4BD287B2BADA}" type="slidenum">
              <a:rPr lang="en-GB" sz="1200" smtClean="0">
                <a:solidFill>
                  <a:schemeClr val="tx2">
                    <a:lumMod val="75000"/>
                  </a:schemeClr>
                </a:solidFill>
              </a:rPr>
              <a:t>‹#›</a:t>
            </a:fld>
            <a:endParaRPr lang="en-GB" sz="1200">
              <a:solidFill>
                <a:schemeClr val="tx2">
                  <a:lumMod val="75000"/>
                </a:schemeClr>
              </a:solidFill>
            </a:endParaRPr>
          </a:p>
        </p:txBody>
      </p:sp>
    </p:spTree>
    <p:extLst>
      <p:ext uri="{BB962C8B-B14F-4D97-AF65-F5344CB8AC3E}">
        <p14:creationId xmlns:p14="http://schemas.microsoft.com/office/powerpoint/2010/main" val="355287376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3" r:id="rId3"/>
    <p:sldLayoutId id="2147483668" r:id="rId4"/>
  </p:sldLayoutIdLst>
  <p:hf hdr="0" ftr="0" dt="0"/>
  <p:txStyles>
    <p:titleStyle>
      <a:lvl1pPr algn="l" defTabSz="685800" rtl="0" eaLnBrk="1" latinLnBrk="0" hangingPunct="1">
        <a:lnSpc>
          <a:spcPct val="90000"/>
        </a:lnSpc>
        <a:spcBef>
          <a:spcPct val="0"/>
        </a:spcBef>
        <a:buNone/>
        <a:defRPr sz="3300" kern="1200">
          <a:solidFill>
            <a:schemeClr val="accent2"/>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00" userDrawn="1">
          <p15:clr>
            <a:srgbClr val="F26B43"/>
          </p15:clr>
        </p15:guide>
        <p15:guide id="2" pos="1413" userDrawn="1">
          <p15:clr>
            <a:srgbClr val="F26B43"/>
          </p15:clr>
        </p15:guide>
        <p15:guide id="3" orient="horz" pos="1139" userDrawn="1">
          <p15:clr>
            <a:srgbClr val="F26B43"/>
          </p15:clr>
        </p15:guide>
        <p15:guide id="4" pos="2547" userDrawn="1">
          <p15:clr>
            <a:srgbClr val="F26B43"/>
          </p15:clr>
        </p15:guide>
        <p15:guide id="5" pos="2661" userDrawn="1">
          <p15:clr>
            <a:srgbClr val="F26B43"/>
          </p15:clr>
        </p15:guide>
        <p15:guide id="6" pos="3772" userDrawn="1">
          <p15:clr>
            <a:srgbClr val="F26B43"/>
          </p15:clr>
        </p15:guide>
        <p15:guide id="7" pos="3885" userDrawn="1">
          <p15:clr>
            <a:srgbClr val="F26B43"/>
          </p15:clr>
        </p15:guide>
        <p15:guide id="8" pos="5019" userDrawn="1">
          <p15:clr>
            <a:srgbClr val="F26B43"/>
          </p15:clr>
        </p15:guide>
        <p15:guide id="9" pos="5133" userDrawn="1">
          <p15:clr>
            <a:srgbClr val="F26B43"/>
          </p15:clr>
        </p15:guide>
        <p15:guide id="10" pos="6267" userDrawn="1">
          <p15:clr>
            <a:srgbClr val="F26B43"/>
          </p15:clr>
        </p15:guide>
        <p15:guide id="11" pos="6380" userDrawn="1">
          <p15:clr>
            <a:srgbClr val="F26B43"/>
          </p15:clr>
        </p15:guide>
        <p15:guide id="12" pos="7491" userDrawn="1">
          <p15:clr>
            <a:srgbClr val="F26B43"/>
          </p15:clr>
        </p15:guide>
        <p15:guide id="13" orient="horz" pos="2432" userDrawn="1">
          <p15:clr>
            <a:srgbClr val="F26B43"/>
          </p15:clr>
        </p15:guide>
        <p15:guide id="14" orient="horz" pos="2546" userDrawn="1">
          <p15:clr>
            <a:srgbClr val="F26B43"/>
          </p15:clr>
        </p15:guide>
        <p15:guide id="15" orient="horz" pos="3861" userDrawn="1">
          <p15:clr>
            <a:srgbClr val="F26B43"/>
          </p15:clr>
        </p15:guide>
        <p15:guide id="16" pos="18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5.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outdoor, person, person, child&#10;&#10;Description automatically generated">
            <a:extLst>
              <a:ext uri="{FF2B5EF4-FFF2-40B4-BE49-F238E27FC236}">
                <a16:creationId xmlns:a16="http://schemas.microsoft.com/office/drawing/2014/main" id="{FCBA22C8-B05A-485C-99EF-36C962FE9BB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3" name="Picture Placeholder 2">
            <a:extLst>
              <a:ext uri="{FF2B5EF4-FFF2-40B4-BE49-F238E27FC236}">
                <a16:creationId xmlns:a16="http://schemas.microsoft.com/office/drawing/2014/main" id="{8C80D3F6-80B0-D846-B109-BDB3A5C9FA2A}"/>
              </a:ext>
            </a:extLst>
          </p:cNvPr>
          <p:cNvSpPr>
            <a:spLocks noGrp="1"/>
          </p:cNvSpPr>
          <p:nvPr>
            <p:ph type="pic" sz="quarter" idx="12"/>
          </p:nvPr>
        </p:nvSpPr>
        <p:spPr>
          <a:xfrm>
            <a:off x="300038" y="1808162"/>
            <a:ext cx="6208319" cy="4321175"/>
          </a:xfrm>
          <a:solidFill>
            <a:schemeClr val="accent2"/>
          </a:solidFill>
          <a:ln>
            <a:noFill/>
          </a:ln>
        </p:spPr>
        <p:txBody>
          <a:bodyPr/>
          <a:lstStyle/>
          <a:p>
            <a:endParaRPr lang="en-GB" dirty="0"/>
          </a:p>
        </p:txBody>
      </p:sp>
      <p:sp>
        <p:nvSpPr>
          <p:cNvPr id="4" name="Subtitle 3">
            <a:extLst>
              <a:ext uri="{FF2B5EF4-FFF2-40B4-BE49-F238E27FC236}">
                <a16:creationId xmlns:a16="http://schemas.microsoft.com/office/drawing/2014/main" id="{9CA2445F-F00A-8647-B719-93426FA6FD18}"/>
              </a:ext>
            </a:extLst>
          </p:cNvPr>
          <p:cNvSpPr>
            <a:spLocks noGrp="1"/>
          </p:cNvSpPr>
          <p:nvPr>
            <p:ph type="subTitle" idx="1"/>
          </p:nvPr>
        </p:nvSpPr>
        <p:spPr>
          <a:xfrm>
            <a:off x="638652" y="4664632"/>
            <a:ext cx="5202767" cy="1395663"/>
          </a:xfrm>
        </p:spPr>
        <p:txBody>
          <a:bodyPr/>
          <a:lstStyle/>
          <a:p>
            <a:r>
              <a:rPr lang="en-US" sz="2000" dirty="0"/>
              <a:t>IOGP/IPIECA IH Subcommittee</a:t>
            </a:r>
          </a:p>
          <a:p>
            <a:r>
              <a:rPr lang="en-US" sz="2000" dirty="0"/>
              <a:t>May 22</a:t>
            </a:r>
          </a:p>
        </p:txBody>
      </p:sp>
      <p:sp>
        <p:nvSpPr>
          <p:cNvPr id="5" name="Text Placeholder 4">
            <a:extLst>
              <a:ext uri="{FF2B5EF4-FFF2-40B4-BE49-F238E27FC236}">
                <a16:creationId xmlns:a16="http://schemas.microsoft.com/office/drawing/2014/main" id="{522ED50F-389F-5043-8225-8B01CDB9BB4A}"/>
              </a:ext>
            </a:extLst>
          </p:cNvPr>
          <p:cNvSpPr>
            <a:spLocks noGrp="1"/>
          </p:cNvSpPr>
          <p:nvPr>
            <p:ph type="body" sz="quarter" idx="11"/>
          </p:nvPr>
        </p:nvSpPr>
        <p:spPr>
          <a:xfrm>
            <a:off x="635473" y="2278472"/>
            <a:ext cx="5219008" cy="2214563"/>
          </a:xfrm>
        </p:spPr>
        <p:txBody>
          <a:bodyPr/>
          <a:lstStyle/>
          <a:p>
            <a:r>
              <a:rPr lang="en-US" dirty="0"/>
              <a:t>Health Risk &amp; management </a:t>
            </a:r>
          </a:p>
          <a:p>
            <a:r>
              <a:rPr lang="en-US" dirty="0"/>
              <a:t>Training</a:t>
            </a:r>
          </a:p>
        </p:txBody>
      </p:sp>
    </p:spTree>
    <p:extLst>
      <p:ext uri="{BB962C8B-B14F-4D97-AF65-F5344CB8AC3E}">
        <p14:creationId xmlns:p14="http://schemas.microsoft.com/office/powerpoint/2010/main" val="143244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B36F552-264D-4FF9-9284-67D354CD3400}"/>
              </a:ext>
            </a:extLst>
          </p:cNvPr>
          <p:cNvSpPr>
            <a:spLocks noGrp="1"/>
          </p:cNvSpPr>
          <p:nvPr>
            <p:ph type="pic" sz="quarter" idx="12"/>
          </p:nvPr>
        </p:nvSpPr>
        <p:spPr/>
        <p:txBody>
          <a:bodyPr/>
          <a:lstStyle/>
          <a:p>
            <a:endParaRPr lang="en-GB"/>
          </a:p>
        </p:txBody>
      </p:sp>
      <p:sp>
        <p:nvSpPr>
          <p:cNvPr id="4" name="Text Placeholder 3">
            <a:extLst>
              <a:ext uri="{FF2B5EF4-FFF2-40B4-BE49-F238E27FC236}">
                <a16:creationId xmlns:a16="http://schemas.microsoft.com/office/drawing/2014/main" id="{18AFBD1B-3BC4-41B9-A88A-23E12FCEAC4A}"/>
              </a:ext>
            </a:extLst>
          </p:cNvPr>
          <p:cNvSpPr>
            <a:spLocks noGrp="1"/>
          </p:cNvSpPr>
          <p:nvPr>
            <p:ph type="body" sz="quarter" idx="11"/>
          </p:nvPr>
        </p:nvSpPr>
        <p:spPr/>
        <p:txBody>
          <a:bodyPr/>
          <a:lstStyle/>
          <a:p>
            <a:r>
              <a:rPr lang="en-GB" dirty="0"/>
              <a:t>BACK UP – </a:t>
            </a:r>
          </a:p>
          <a:p>
            <a:r>
              <a:rPr lang="en-GB" dirty="0"/>
              <a:t>Training Material:</a:t>
            </a:r>
          </a:p>
          <a:p>
            <a:r>
              <a:rPr lang="en-GB" dirty="0"/>
              <a:t>How to conduct the HRA in more detail.</a:t>
            </a:r>
          </a:p>
        </p:txBody>
      </p:sp>
    </p:spTree>
    <p:extLst>
      <p:ext uri="{BB962C8B-B14F-4D97-AF65-F5344CB8AC3E}">
        <p14:creationId xmlns:p14="http://schemas.microsoft.com/office/powerpoint/2010/main" val="293890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E821-6EAF-43DC-B275-080B857CE7F9}"/>
              </a:ext>
            </a:extLst>
          </p:cNvPr>
          <p:cNvSpPr>
            <a:spLocks noGrp="1"/>
          </p:cNvSpPr>
          <p:nvPr>
            <p:ph type="title"/>
          </p:nvPr>
        </p:nvSpPr>
        <p:spPr>
          <a:xfrm>
            <a:off x="300038" y="540000"/>
            <a:ext cx="9967588" cy="908365"/>
          </a:xfrm>
        </p:spPr>
        <p:txBody>
          <a:bodyPr/>
          <a:lstStyle/>
          <a:p>
            <a:r>
              <a:rPr lang="en-GB" sz="3200" dirty="0"/>
              <a:t>How to Conduct HRA</a:t>
            </a:r>
          </a:p>
        </p:txBody>
      </p:sp>
      <p:sp>
        <p:nvSpPr>
          <p:cNvPr id="3" name="TextBox 2"/>
          <p:cNvSpPr txBox="1"/>
          <p:nvPr/>
        </p:nvSpPr>
        <p:spPr>
          <a:xfrm>
            <a:off x="300038" y="1808162"/>
            <a:ext cx="10943983" cy="4321175"/>
          </a:xfrm>
          <a:prstGeom prst="rect">
            <a:avLst/>
          </a:prstGeom>
          <a:noFill/>
        </p:spPr>
        <p:txBody>
          <a:bodyPr wrap="square" lIns="0" rIns="0" rtlCol="0">
            <a:noAutofit/>
          </a:bodyPr>
          <a:lstStyle/>
          <a:p>
            <a:pPr marL="342900" indent="-342900">
              <a:lnSpc>
                <a:spcPct val="150000"/>
              </a:lnSpc>
              <a:buFont typeface="+mj-lt"/>
              <a:buAutoNum type="arabicPeriod"/>
            </a:pPr>
            <a:r>
              <a:rPr lang="en-US" sz="2000" dirty="0"/>
              <a:t>HRA plan and schedule</a:t>
            </a:r>
          </a:p>
          <a:p>
            <a:pPr marL="342900" indent="-342900">
              <a:lnSpc>
                <a:spcPct val="150000"/>
              </a:lnSpc>
              <a:buFont typeface="+mj-lt"/>
              <a:buAutoNum type="arabicPeriod"/>
            </a:pPr>
            <a:r>
              <a:rPr lang="en-US" sz="2000" dirty="0"/>
              <a:t>Select HRA team</a:t>
            </a:r>
          </a:p>
          <a:p>
            <a:pPr marL="342900" indent="-342900">
              <a:lnSpc>
                <a:spcPct val="150000"/>
              </a:lnSpc>
              <a:buFont typeface="+mj-lt"/>
              <a:buAutoNum type="arabicPeriod"/>
            </a:pPr>
            <a:r>
              <a:rPr lang="en-US" sz="2000" dirty="0"/>
              <a:t>Information Gathering – Facility diagrams, exposure assessment data, etc.</a:t>
            </a:r>
          </a:p>
          <a:p>
            <a:pPr marL="342900" indent="-342900">
              <a:lnSpc>
                <a:spcPct val="150000"/>
              </a:lnSpc>
              <a:buFont typeface="+mj-lt"/>
              <a:buAutoNum type="arabicPeriod"/>
            </a:pPr>
            <a:r>
              <a:rPr lang="en-US" sz="2000" dirty="0"/>
              <a:t>Hazard identification and hazard assessment </a:t>
            </a:r>
          </a:p>
          <a:p>
            <a:pPr marL="342900" indent="-342900">
              <a:lnSpc>
                <a:spcPct val="150000"/>
              </a:lnSpc>
              <a:buFont typeface="+mj-lt"/>
              <a:buAutoNum type="arabicPeriod"/>
            </a:pPr>
            <a:r>
              <a:rPr lang="en-US" sz="2000" dirty="0"/>
              <a:t>Risk Assessment Process</a:t>
            </a:r>
          </a:p>
          <a:p>
            <a:pPr marL="800100" lvl="1" indent="-342900">
              <a:lnSpc>
                <a:spcPct val="150000"/>
              </a:lnSpc>
              <a:buFont typeface="+mj-lt"/>
              <a:buAutoNum type="alphaLcPeriod"/>
            </a:pPr>
            <a:r>
              <a:rPr lang="en-US" sz="2000" dirty="0"/>
              <a:t>Qualitative Risk Assessment</a:t>
            </a:r>
          </a:p>
          <a:p>
            <a:pPr marL="800100" lvl="1" indent="-342900">
              <a:lnSpc>
                <a:spcPct val="150000"/>
              </a:lnSpc>
              <a:buFont typeface="+mj-lt"/>
              <a:buAutoNum type="alphaLcPeriod"/>
            </a:pPr>
            <a:r>
              <a:rPr lang="en-US" sz="2000" dirty="0"/>
              <a:t>Quantitative Risk Assessment</a:t>
            </a:r>
          </a:p>
          <a:p>
            <a:pPr marL="342900" indent="-342900">
              <a:lnSpc>
                <a:spcPct val="150000"/>
              </a:lnSpc>
              <a:buFont typeface="+mj-lt"/>
              <a:buAutoNum type="arabicPeriod"/>
            </a:pPr>
            <a:r>
              <a:rPr lang="en-US" sz="2000" dirty="0"/>
              <a:t>Risk Communication – Data analysis</a:t>
            </a:r>
          </a:p>
          <a:p>
            <a:pPr marL="342900" indent="-342900">
              <a:lnSpc>
                <a:spcPct val="150000"/>
              </a:lnSpc>
              <a:buFont typeface="+mj-lt"/>
              <a:buAutoNum type="arabicPeriod"/>
            </a:pPr>
            <a:r>
              <a:rPr lang="en-US" sz="2000" dirty="0"/>
              <a:t>Control Implementation </a:t>
            </a:r>
          </a:p>
        </p:txBody>
      </p:sp>
    </p:spTree>
    <p:extLst>
      <p:ext uri="{BB962C8B-B14F-4D97-AF65-F5344CB8AC3E}">
        <p14:creationId xmlns:p14="http://schemas.microsoft.com/office/powerpoint/2010/main" val="2407894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038" y="1808162"/>
            <a:ext cx="3924300" cy="1892826"/>
          </a:xfrm>
          <a:prstGeom prst="rect">
            <a:avLst/>
          </a:prstGeom>
          <a:noFill/>
        </p:spPr>
        <p:txBody>
          <a:bodyPr wrap="square" lIns="0" rIns="0" rtlCol="0">
            <a:spAutoFit/>
          </a:bodyPr>
          <a:lstStyle/>
          <a:p>
            <a:pPr marL="342900" indent="-342900">
              <a:lnSpc>
                <a:spcPct val="150000"/>
              </a:lnSpc>
              <a:buFont typeface="+mj-lt"/>
              <a:buAutoNum type="arabicPeriod"/>
            </a:pPr>
            <a:r>
              <a:rPr lang="en-US" b="1" dirty="0"/>
              <a:t>HRA plan and schedule</a:t>
            </a:r>
          </a:p>
          <a:p>
            <a:pPr marL="857250" lvl="1" indent="-400050">
              <a:buFont typeface="+mj-lt"/>
              <a:buAutoNum type="romanLcPeriod"/>
            </a:pPr>
            <a:r>
              <a:rPr lang="en-US" dirty="0"/>
              <a:t>Annual Plan</a:t>
            </a:r>
          </a:p>
          <a:p>
            <a:pPr marL="857250" lvl="1" indent="-400050">
              <a:buFont typeface="+mj-lt"/>
              <a:buAutoNum type="romanLcPeriod"/>
            </a:pPr>
            <a:r>
              <a:rPr lang="en-US" dirty="0"/>
              <a:t>Regulatory items</a:t>
            </a:r>
          </a:p>
          <a:p>
            <a:pPr marL="857250" lvl="1" indent="-400050">
              <a:buFont typeface="+mj-lt"/>
              <a:buAutoNum type="romanLcPeriod"/>
            </a:pPr>
            <a:r>
              <a:rPr lang="en-US" dirty="0"/>
              <a:t>Health Condition reports</a:t>
            </a:r>
          </a:p>
          <a:p>
            <a:pPr marL="857250" lvl="1" indent="-400050">
              <a:buFont typeface="+mj-lt"/>
              <a:buAutoNum type="romanLcPeriod"/>
            </a:pPr>
            <a:r>
              <a:rPr lang="en-US" dirty="0"/>
              <a:t>Near misses</a:t>
            </a:r>
          </a:p>
          <a:p>
            <a:pPr marL="857250" lvl="1" indent="-400050">
              <a:buFont typeface="+mj-lt"/>
              <a:buAutoNum type="romanLcPeriod"/>
            </a:pPr>
            <a:r>
              <a:rPr lang="en-US" dirty="0"/>
              <a:t>Exposure Assessment data</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419" y="2319888"/>
            <a:ext cx="4677375" cy="2900698"/>
          </a:xfrm>
          <a:prstGeom prst="rect">
            <a:avLst/>
          </a:prstGeom>
        </p:spPr>
      </p:pic>
      <p:pic>
        <p:nvPicPr>
          <p:cNvPr id="4" name="Picture 3"/>
          <p:cNvPicPr>
            <a:picLocks noChangeAspect="1"/>
          </p:cNvPicPr>
          <p:nvPr/>
        </p:nvPicPr>
        <p:blipFill>
          <a:blip r:embed="rId4"/>
          <a:stretch>
            <a:fillRect/>
          </a:stretch>
        </p:blipFill>
        <p:spPr>
          <a:xfrm>
            <a:off x="9063128" y="2335196"/>
            <a:ext cx="2828835" cy="2855691"/>
          </a:xfrm>
          <a:prstGeom prst="rect">
            <a:avLst/>
          </a:prstGeom>
          <a:ln w="19050">
            <a:solidFill>
              <a:schemeClr val="accent1"/>
            </a:solidFill>
          </a:ln>
        </p:spPr>
      </p:pic>
      <p:sp>
        <p:nvSpPr>
          <p:cNvPr id="6" name="Title 5">
            <a:extLst>
              <a:ext uri="{FF2B5EF4-FFF2-40B4-BE49-F238E27FC236}">
                <a16:creationId xmlns:a16="http://schemas.microsoft.com/office/drawing/2014/main" id="{184765DC-B1C5-5747-9BE2-F2007835EEE1}"/>
              </a:ext>
            </a:extLst>
          </p:cNvPr>
          <p:cNvSpPr>
            <a:spLocks noGrp="1"/>
          </p:cNvSpPr>
          <p:nvPr>
            <p:ph type="title"/>
          </p:nvPr>
        </p:nvSpPr>
        <p:spPr/>
        <p:txBody>
          <a:bodyPr/>
          <a:lstStyle/>
          <a:p>
            <a:r>
              <a:rPr lang="en-GB" sz="3200" dirty="0"/>
              <a:t>How to Conduct HRA</a:t>
            </a:r>
            <a:endParaRPr lang="en-US" sz="3200" dirty="0"/>
          </a:p>
        </p:txBody>
      </p:sp>
    </p:spTree>
    <p:extLst>
      <p:ext uri="{BB962C8B-B14F-4D97-AF65-F5344CB8AC3E}">
        <p14:creationId xmlns:p14="http://schemas.microsoft.com/office/powerpoint/2010/main" val="311906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038" y="1808164"/>
            <a:ext cx="6919469" cy="2170915"/>
          </a:xfrm>
          <a:prstGeom prst="rect">
            <a:avLst/>
          </a:prstGeom>
          <a:noFill/>
        </p:spPr>
        <p:txBody>
          <a:bodyPr wrap="square" lIns="0" tIns="46800" rIns="0" rtlCol="0">
            <a:spAutoFit/>
          </a:bodyPr>
          <a:lstStyle/>
          <a:p>
            <a:pPr>
              <a:lnSpc>
                <a:spcPct val="150000"/>
              </a:lnSpc>
            </a:pPr>
            <a:r>
              <a:rPr lang="en-US" dirty="0"/>
              <a:t>2. </a:t>
            </a:r>
            <a:r>
              <a:rPr lang="en-US" b="1" dirty="0"/>
              <a:t>Select HRA team</a:t>
            </a:r>
          </a:p>
          <a:p>
            <a:pPr marL="857250" lvl="1" indent="-400050">
              <a:buFont typeface="+mj-lt"/>
              <a:buAutoNum type="romanLcPeriod"/>
            </a:pPr>
            <a:r>
              <a:rPr lang="en-US" dirty="0"/>
              <a:t>Operations and Maintenance team</a:t>
            </a:r>
          </a:p>
          <a:p>
            <a:pPr marL="857250" lvl="1" indent="-400050">
              <a:buFont typeface="+mj-lt"/>
              <a:buAutoNum type="romanLcPeriod"/>
            </a:pPr>
            <a:r>
              <a:rPr lang="en-US" dirty="0"/>
              <a:t>Occupational hygienists</a:t>
            </a:r>
          </a:p>
          <a:p>
            <a:pPr marL="857250" lvl="1" indent="-400050">
              <a:buFont typeface="+mj-lt"/>
              <a:buAutoNum type="romanLcPeriod"/>
            </a:pPr>
            <a:r>
              <a:rPr lang="en-US" dirty="0"/>
              <a:t>Occupational health physicians</a:t>
            </a:r>
          </a:p>
          <a:p>
            <a:pPr marL="857250" lvl="1" indent="-400050">
              <a:buFont typeface="+mj-lt"/>
              <a:buAutoNum type="romanLcPeriod"/>
            </a:pPr>
            <a:r>
              <a:rPr lang="en-US" dirty="0"/>
              <a:t>Engineers</a:t>
            </a:r>
          </a:p>
          <a:p>
            <a:pPr marL="857250" lvl="1" indent="-400050">
              <a:buFont typeface="+mj-lt"/>
              <a:buAutoNum type="romanLcPeriod"/>
            </a:pPr>
            <a:r>
              <a:rPr lang="en-US" dirty="0"/>
              <a:t>Other Specialists (e.g. toxicologists, epidemiologist, ergonomists etc. </a:t>
            </a:r>
          </a:p>
        </p:txBody>
      </p:sp>
      <p:pic>
        <p:nvPicPr>
          <p:cNvPr id="3" name="Picture 2"/>
          <p:cNvPicPr>
            <a:picLocks noChangeAspect="1"/>
          </p:cNvPicPr>
          <p:nvPr/>
        </p:nvPicPr>
        <p:blipFill>
          <a:blip r:embed="rId3"/>
          <a:stretch>
            <a:fillRect/>
          </a:stretch>
        </p:blipFill>
        <p:spPr>
          <a:xfrm>
            <a:off x="8010276" y="1797800"/>
            <a:ext cx="3934073" cy="3918585"/>
          </a:xfrm>
          <a:prstGeom prst="rect">
            <a:avLst/>
          </a:prstGeom>
        </p:spPr>
      </p:pic>
      <p:sp>
        <p:nvSpPr>
          <p:cNvPr id="6" name="Title 5">
            <a:extLst>
              <a:ext uri="{FF2B5EF4-FFF2-40B4-BE49-F238E27FC236}">
                <a16:creationId xmlns:a16="http://schemas.microsoft.com/office/drawing/2014/main" id="{842A66BD-ADE0-FF47-A653-61F54310FA99}"/>
              </a:ext>
            </a:extLst>
          </p:cNvPr>
          <p:cNvSpPr>
            <a:spLocks noGrp="1"/>
          </p:cNvSpPr>
          <p:nvPr>
            <p:ph type="title"/>
          </p:nvPr>
        </p:nvSpPr>
        <p:spPr/>
        <p:txBody>
          <a:bodyPr/>
          <a:lstStyle/>
          <a:p>
            <a:r>
              <a:rPr lang="en-GB" sz="3200" dirty="0"/>
              <a:t>How to Conduct HRA</a:t>
            </a:r>
            <a:endParaRPr lang="en-US" dirty="0"/>
          </a:p>
        </p:txBody>
      </p:sp>
    </p:spTree>
    <p:extLst>
      <p:ext uri="{BB962C8B-B14F-4D97-AF65-F5344CB8AC3E}">
        <p14:creationId xmlns:p14="http://schemas.microsoft.com/office/powerpoint/2010/main" val="3982846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038" y="1808162"/>
            <a:ext cx="5558501" cy="2724913"/>
          </a:xfrm>
          <a:prstGeom prst="rect">
            <a:avLst/>
          </a:prstGeom>
          <a:noFill/>
        </p:spPr>
        <p:txBody>
          <a:bodyPr wrap="square" lIns="0" tIns="46800" rIns="0" rtlCol="0">
            <a:spAutoFit/>
          </a:bodyPr>
          <a:lstStyle/>
          <a:p>
            <a:pPr>
              <a:lnSpc>
                <a:spcPct val="150000"/>
              </a:lnSpc>
            </a:pPr>
            <a:r>
              <a:rPr lang="en-US" dirty="0"/>
              <a:t>3. </a:t>
            </a:r>
            <a:r>
              <a:rPr lang="en-US" b="1" dirty="0"/>
              <a:t>Information Gathering</a:t>
            </a:r>
          </a:p>
          <a:p>
            <a:pPr marL="857250" lvl="1" indent="-400050">
              <a:buFont typeface="+mj-lt"/>
              <a:buAutoNum type="romanLcPeriod"/>
            </a:pPr>
            <a:r>
              <a:rPr lang="en-US" dirty="0"/>
              <a:t>Occupational Hygiene Monitoring Reports</a:t>
            </a:r>
          </a:p>
          <a:p>
            <a:pPr marL="857250" lvl="1" indent="-400050">
              <a:buFont typeface="+mj-lt"/>
              <a:buAutoNum type="romanLcPeriod"/>
            </a:pPr>
            <a:r>
              <a:rPr lang="en-US" dirty="0"/>
              <a:t>Workflow charts</a:t>
            </a:r>
          </a:p>
          <a:p>
            <a:pPr marL="857250" lvl="1" indent="-400050">
              <a:buFont typeface="+mj-lt"/>
              <a:buAutoNum type="romanLcPeriod"/>
            </a:pPr>
            <a:r>
              <a:rPr lang="en-US" dirty="0"/>
              <a:t>Occupational Illness and Incident Reports</a:t>
            </a:r>
          </a:p>
          <a:p>
            <a:pPr marL="857250" lvl="1" indent="-400050">
              <a:buFont typeface="+mj-lt"/>
              <a:buAutoNum type="romanLcPeriod"/>
            </a:pPr>
            <a:r>
              <a:rPr lang="en-US" dirty="0"/>
              <a:t>Safety Data Sheets</a:t>
            </a:r>
          </a:p>
          <a:p>
            <a:pPr marL="857250" lvl="1" indent="-400050">
              <a:buFont typeface="+mj-lt"/>
              <a:buAutoNum type="romanLcPeriod"/>
            </a:pPr>
            <a:r>
              <a:rPr lang="en-US" dirty="0"/>
              <a:t>Project design information </a:t>
            </a:r>
            <a:br>
              <a:rPr lang="en-US" dirty="0"/>
            </a:br>
            <a:r>
              <a:rPr lang="en-US" dirty="0"/>
              <a:t>(including digital design models </a:t>
            </a:r>
            <a:br>
              <a:rPr lang="en-US" dirty="0"/>
            </a:br>
            <a:r>
              <a:rPr lang="en-US" dirty="0"/>
              <a:t>if available)</a:t>
            </a:r>
          </a:p>
          <a:p>
            <a:pPr marL="857250" lvl="1" indent="-400050">
              <a:buFont typeface="+mj-lt"/>
              <a:buAutoNum type="romanLcPeriod"/>
            </a:pPr>
            <a:r>
              <a:rPr lang="en-US" dirty="0"/>
              <a:t>Trade Association Materials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069" y="3336551"/>
            <a:ext cx="3795771" cy="2525913"/>
          </a:xfrm>
          <a:prstGeom prst="rect">
            <a:avLst/>
          </a:prstGeom>
          <a:ln w="22225">
            <a:solidFill>
              <a:schemeClr val="accent1"/>
            </a:solidFill>
          </a:ln>
        </p:spPr>
      </p:pic>
      <p:pic>
        <p:nvPicPr>
          <p:cNvPr id="6" name="Picture 5"/>
          <p:cNvPicPr>
            <a:picLocks noChangeAspect="1"/>
          </p:cNvPicPr>
          <p:nvPr/>
        </p:nvPicPr>
        <p:blipFill>
          <a:blip r:embed="rId4"/>
          <a:stretch>
            <a:fillRect/>
          </a:stretch>
        </p:blipFill>
        <p:spPr>
          <a:xfrm>
            <a:off x="9157264" y="1988917"/>
            <a:ext cx="2734699" cy="3901780"/>
          </a:xfrm>
          <a:prstGeom prst="rect">
            <a:avLst/>
          </a:prstGeom>
          <a:ln w="15875">
            <a:solidFill>
              <a:schemeClr val="accent1"/>
            </a:solidFill>
          </a:ln>
        </p:spPr>
      </p:pic>
      <p:sp>
        <p:nvSpPr>
          <p:cNvPr id="7" name="Title 6">
            <a:extLst>
              <a:ext uri="{FF2B5EF4-FFF2-40B4-BE49-F238E27FC236}">
                <a16:creationId xmlns:a16="http://schemas.microsoft.com/office/drawing/2014/main" id="{AFB2BB60-2DCC-9545-B8CB-7026A2040C61}"/>
              </a:ext>
            </a:extLst>
          </p:cNvPr>
          <p:cNvSpPr>
            <a:spLocks noGrp="1"/>
          </p:cNvSpPr>
          <p:nvPr>
            <p:ph type="title"/>
          </p:nvPr>
        </p:nvSpPr>
        <p:spPr/>
        <p:txBody>
          <a:bodyPr/>
          <a:lstStyle/>
          <a:p>
            <a:r>
              <a:rPr lang="en-GB" sz="3200" dirty="0"/>
              <a:t>How to Conduct HRA</a:t>
            </a:r>
            <a:endParaRPr lang="en-US" sz="3200" dirty="0"/>
          </a:p>
        </p:txBody>
      </p:sp>
    </p:spTree>
    <p:extLst>
      <p:ext uri="{BB962C8B-B14F-4D97-AF65-F5344CB8AC3E}">
        <p14:creationId xmlns:p14="http://schemas.microsoft.com/office/powerpoint/2010/main" val="2975998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0038" y="1808163"/>
            <a:ext cx="6983264" cy="2169825"/>
          </a:xfrm>
          <a:prstGeom prst="rect">
            <a:avLst/>
          </a:prstGeom>
          <a:noFill/>
        </p:spPr>
        <p:txBody>
          <a:bodyPr wrap="square" lIns="0" rIns="0" rtlCol="0">
            <a:spAutoFit/>
          </a:bodyPr>
          <a:lstStyle/>
          <a:p>
            <a:pPr>
              <a:lnSpc>
                <a:spcPct val="150000"/>
              </a:lnSpc>
            </a:pPr>
            <a:r>
              <a:rPr lang="en-US" dirty="0"/>
              <a:t>4. </a:t>
            </a:r>
            <a:r>
              <a:rPr lang="en-US" b="1" dirty="0"/>
              <a:t>Hazard identification and hazard assessment </a:t>
            </a:r>
          </a:p>
          <a:p>
            <a:pPr marL="857250" lvl="1" indent="-400050">
              <a:buFont typeface="+mj-lt"/>
              <a:buAutoNum type="romanLcPeriod"/>
            </a:pPr>
            <a:r>
              <a:rPr lang="en-US" dirty="0"/>
              <a:t>Hazard Inventory – biological, physical, chemical </a:t>
            </a:r>
          </a:p>
          <a:p>
            <a:pPr marL="857250" lvl="1" indent="-400050">
              <a:buFont typeface="+mj-lt"/>
              <a:buAutoNum type="romanLcPeriod"/>
            </a:pPr>
            <a:r>
              <a:rPr lang="en-US" dirty="0"/>
              <a:t>Harmful effects of hazards - acute and/or chronic</a:t>
            </a:r>
          </a:p>
          <a:p>
            <a:pPr marL="857250" lvl="1" indent="-400050">
              <a:buFont typeface="+mj-lt"/>
              <a:buAutoNum type="romanLcPeriod"/>
            </a:pPr>
            <a:r>
              <a:rPr lang="en-US" dirty="0"/>
              <a:t>High risk tasks</a:t>
            </a:r>
          </a:p>
          <a:p>
            <a:pPr marL="857250" lvl="1" indent="-400050">
              <a:buFont typeface="+mj-lt"/>
              <a:buAutoNum type="romanLcPeriod"/>
            </a:pPr>
            <a:r>
              <a:rPr lang="en-US" dirty="0"/>
              <a:t>Frequency of tasks</a:t>
            </a:r>
          </a:p>
          <a:p>
            <a:pPr marL="857250" lvl="1" indent="-400050">
              <a:buFont typeface="+mj-lt"/>
              <a:buAutoNum type="romanLcPeriod"/>
            </a:pPr>
            <a:r>
              <a:rPr lang="en-US" dirty="0"/>
              <a:t>Hazardous work areas</a:t>
            </a:r>
          </a:p>
          <a:p>
            <a:pPr marL="857250" lvl="1" indent="-400050">
              <a:buFont typeface="+mj-lt"/>
              <a:buAutoNum type="romanLcPeriod"/>
            </a:pPr>
            <a:r>
              <a:rPr lang="en-US" dirty="0"/>
              <a:t>Effectiveness of existing control measures</a:t>
            </a:r>
          </a:p>
        </p:txBody>
      </p:sp>
      <p:pic>
        <p:nvPicPr>
          <p:cNvPr id="8" name="Picture 7"/>
          <p:cNvPicPr>
            <a:picLocks noChangeAspect="1"/>
          </p:cNvPicPr>
          <p:nvPr/>
        </p:nvPicPr>
        <p:blipFill>
          <a:blip r:embed="rId3"/>
          <a:stretch>
            <a:fillRect/>
          </a:stretch>
        </p:blipFill>
        <p:spPr>
          <a:xfrm>
            <a:off x="7612428" y="1994637"/>
            <a:ext cx="3123070" cy="2109182"/>
          </a:xfrm>
          <a:prstGeom prst="rect">
            <a:avLst/>
          </a:prstGeom>
        </p:spPr>
      </p:pic>
      <p:pic>
        <p:nvPicPr>
          <p:cNvPr id="9" name="Picture 8"/>
          <p:cNvPicPr>
            <a:picLocks noChangeAspect="1"/>
          </p:cNvPicPr>
          <p:nvPr/>
        </p:nvPicPr>
        <p:blipFill>
          <a:blip r:embed="rId4"/>
          <a:stretch>
            <a:fillRect/>
          </a:stretch>
        </p:blipFill>
        <p:spPr>
          <a:xfrm>
            <a:off x="2118037" y="4350203"/>
            <a:ext cx="2772940" cy="1781578"/>
          </a:xfrm>
          <a:prstGeom prst="rect">
            <a:avLst/>
          </a:prstGeom>
        </p:spPr>
      </p:pic>
      <p:pic>
        <p:nvPicPr>
          <p:cNvPr id="4" name="Picture 3">
            <a:extLst>
              <a:ext uri="{FF2B5EF4-FFF2-40B4-BE49-F238E27FC236}">
                <a16:creationId xmlns:a16="http://schemas.microsoft.com/office/drawing/2014/main" id="{554C2003-15CA-4F96-A5F2-5449D425C9CF}"/>
              </a:ext>
            </a:extLst>
          </p:cNvPr>
          <p:cNvPicPr>
            <a:picLocks noChangeAspect="1"/>
          </p:cNvPicPr>
          <p:nvPr/>
        </p:nvPicPr>
        <p:blipFill rotWithShape="1">
          <a:blip r:embed="rId5"/>
          <a:srcRect t="-1" b="2473"/>
          <a:stretch/>
        </p:blipFill>
        <p:spPr>
          <a:xfrm>
            <a:off x="6293345" y="4438403"/>
            <a:ext cx="5598618" cy="1649129"/>
          </a:xfrm>
          <a:prstGeom prst="rect">
            <a:avLst/>
          </a:prstGeom>
        </p:spPr>
      </p:pic>
      <p:sp>
        <p:nvSpPr>
          <p:cNvPr id="5" name="Title 4">
            <a:extLst>
              <a:ext uri="{FF2B5EF4-FFF2-40B4-BE49-F238E27FC236}">
                <a16:creationId xmlns:a16="http://schemas.microsoft.com/office/drawing/2014/main" id="{C51AB463-BD8A-A046-902C-2B58DBCF6034}"/>
              </a:ext>
            </a:extLst>
          </p:cNvPr>
          <p:cNvSpPr>
            <a:spLocks noGrp="1"/>
          </p:cNvSpPr>
          <p:nvPr>
            <p:ph type="title"/>
          </p:nvPr>
        </p:nvSpPr>
        <p:spPr/>
        <p:txBody>
          <a:bodyPr/>
          <a:lstStyle/>
          <a:p>
            <a:r>
              <a:rPr lang="en-GB" sz="3600" dirty="0"/>
              <a:t>How to Conduct HRA</a:t>
            </a:r>
            <a:endParaRPr lang="en-US" dirty="0"/>
          </a:p>
        </p:txBody>
      </p:sp>
    </p:spTree>
    <p:extLst>
      <p:ext uri="{BB962C8B-B14F-4D97-AF65-F5344CB8AC3E}">
        <p14:creationId xmlns:p14="http://schemas.microsoft.com/office/powerpoint/2010/main" val="2502529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038" y="1808163"/>
            <a:ext cx="5680137" cy="1892826"/>
          </a:xfrm>
          <a:prstGeom prst="rect">
            <a:avLst/>
          </a:prstGeom>
          <a:noFill/>
        </p:spPr>
        <p:txBody>
          <a:bodyPr wrap="square" lIns="0" rIns="0" rtlCol="0">
            <a:spAutoFit/>
          </a:bodyPr>
          <a:lstStyle/>
          <a:p>
            <a:pPr>
              <a:lnSpc>
                <a:spcPct val="150000"/>
              </a:lnSpc>
            </a:pPr>
            <a:r>
              <a:rPr lang="en-US" dirty="0"/>
              <a:t>5. </a:t>
            </a:r>
            <a:r>
              <a:rPr lang="en-US" b="1" dirty="0"/>
              <a:t>Risk Assessment Process</a:t>
            </a:r>
          </a:p>
          <a:p>
            <a:pPr marL="857250" lvl="1" indent="-400050">
              <a:buFont typeface="+mj-lt"/>
              <a:buAutoNum type="romanLcPeriod"/>
            </a:pPr>
            <a:r>
              <a:rPr lang="en-US" dirty="0"/>
              <a:t>Competent facilitator</a:t>
            </a:r>
          </a:p>
          <a:p>
            <a:pPr marL="857250" lvl="1" indent="-400050">
              <a:buFont typeface="+mj-lt"/>
              <a:buAutoNum type="romanLcPeriod"/>
            </a:pPr>
            <a:r>
              <a:rPr lang="en-US" dirty="0"/>
              <a:t>Multifunctional group</a:t>
            </a:r>
          </a:p>
          <a:p>
            <a:pPr marL="857250" lvl="1" indent="-400050">
              <a:buFont typeface="+mj-lt"/>
              <a:buAutoNum type="romanLcPeriod"/>
            </a:pPr>
            <a:r>
              <a:rPr lang="en-US" dirty="0"/>
              <a:t>Qualitative Assessment</a:t>
            </a:r>
          </a:p>
          <a:p>
            <a:pPr marL="857250" lvl="1" indent="-400050">
              <a:buFont typeface="+mj-lt"/>
              <a:buAutoNum type="romanLcPeriod"/>
            </a:pPr>
            <a:r>
              <a:rPr lang="en-US" dirty="0"/>
              <a:t>Quantitative – Exposure monitoring data</a:t>
            </a:r>
          </a:p>
          <a:p>
            <a:pPr marL="857250" lvl="1" indent="-400050">
              <a:buFont typeface="+mj-lt"/>
              <a:buAutoNum type="romanLcPeriod"/>
            </a:pPr>
            <a:r>
              <a:rPr lang="en-US" dirty="0"/>
              <a:t>Tools for documentation</a:t>
            </a:r>
          </a:p>
        </p:txBody>
      </p:sp>
      <p:pic>
        <p:nvPicPr>
          <p:cNvPr id="15" name="Picture 14">
            <a:extLst>
              <a:ext uri="{FF2B5EF4-FFF2-40B4-BE49-F238E27FC236}">
                <a16:creationId xmlns:a16="http://schemas.microsoft.com/office/drawing/2014/main" id="{59F6B919-151C-414F-B3D5-52732F88D46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5577160" y="1808163"/>
            <a:ext cx="6314803" cy="2927604"/>
          </a:xfrm>
          <a:prstGeom prst="rect">
            <a:avLst/>
          </a:prstGeom>
          <a:ln>
            <a:solidFill>
              <a:schemeClr val="accent5"/>
            </a:solidFill>
          </a:ln>
        </p:spPr>
      </p:pic>
      <p:pic>
        <p:nvPicPr>
          <p:cNvPr id="5" name="Picture 4">
            <a:extLst>
              <a:ext uri="{FF2B5EF4-FFF2-40B4-BE49-F238E27FC236}">
                <a16:creationId xmlns:a16="http://schemas.microsoft.com/office/drawing/2014/main" id="{3402058A-E5A3-4227-A4E3-623571A1E026}"/>
              </a:ext>
            </a:extLst>
          </p:cNvPr>
          <p:cNvPicPr>
            <a:picLocks noChangeAspect="1"/>
          </p:cNvPicPr>
          <p:nvPr/>
        </p:nvPicPr>
        <p:blipFill>
          <a:blip r:embed="rId5"/>
          <a:stretch>
            <a:fillRect/>
          </a:stretch>
        </p:blipFill>
        <p:spPr>
          <a:xfrm>
            <a:off x="1086738" y="3761953"/>
            <a:ext cx="3210014" cy="2367385"/>
          </a:xfrm>
          <a:prstGeom prst="rect">
            <a:avLst/>
          </a:prstGeom>
          <a:ln>
            <a:solidFill>
              <a:schemeClr val="bg1">
                <a:lumMod val="75000"/>
              </a:schemeClr>
            </a:solidFill>
          </a:ln>
        </p:spPr>
      </p:pic>
      <p:sp>
        <p:nvSpPr>
          <p:cNvPr id="6" name="Title 5">
            <a:extLst>
              <a:ext uri="{FF2B5EF4-FFF2-40B4-BE49-F238E27FC236}">
                <a16:creationId xmlns:a16="http://schemas.microsoft.com/office/drawing/2014/main" id="{F6BF1282-C189-4B47-A9A3-7A980D1A56F8}"/>
              </a:ext>
            </a:extLst>
          </p:cNvPr>
          <p:cNvSpPr>
            <a:spLocks noGrp="1"/>
          </p:cNvSpPr>
          <p:nvPr>
            <p:ph type="title"/>
          </p:nvPr>
        </p:nvSpPr>
        <p:spPr/>
        <p:txBody>
          <a:bodyPr/>
          <a:lstStyle/>
          <a:p>
            <a:r>
              <a:rPr lang="en-GB" sz="3600" dirty="0"/>
              <a:t>How to Conduct HRA</a:t>
            </a:r>
            <a:endParaRPr lang="en-US" dirty="0"/>
          </a:p>
        </p:txBody>
      </p:sp>
    </p:spTree>
    <p:extLst>
      <p:ext uri="{BB962C8B-B14F-4D97-AF65-F5344CB8AC3E}">
        <p14:creationId xmlns:p14="http://schemas.microsoft.com/office/powerpoint/2010/main" val="858460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038" y="1808163"/>
            <a:ext cx="6164769" cy="1615827"/>
          </a:xfrm>
          <a:prstGeom prst="rect">
            <a:avLst/>
          </a:prstGeom>
          <a:noFill/>
        </p:spPr>
        <p:txBody>
          <a:bodyPr wrap="square" lIns="0" rIns="0" rtlCol="0">
            <a:spAutoFit/>
          </a:bodyPr>
          <a:lstStyle/>
          <a:p>
            <a:pPr>
              <a:lnSpc>
                <a:spcPct val="150000"/>
              </a:lnSpc>
            </a:pPr>
            <a:r>
              <a:rPr lang="en-US" dirty="0"/>
              <a:t>6. </a:t>
            </a:r>
            <a:r>
              <a:rPr lang="en-US" b="1" dirty="0"/>
              <a:t>Risk Communication and Documentation </a:t>
            </a:r>
          </a:p>
          <a:p>
            <a:pPr marL="857250" lvl="1" indent="-400050">
              <a:buFont typeface="+mj-lt"/>
              <a:buAutoNum type="romanLcPeriod"/>
            </a:pPr>
            <a:r>
              <a:rPr lang="en-US" dirty="0"/>
              <a:t>HRA Reports/Management Presentation</a:t>
            </a:r>
          </a:p>
          <a:p>
            <a:pPr marL="857250" lvl="1" indent="-400050">
              <a:buFont typeface="+mj-lt"/>
              <a:buAutoNum type="romanLcPeriod"/>
            </a:pPr>
            <a:r>
              <a:rPr lang="en-US" dirty="0"/>
              <a:t>Risk matrix</a:t>
            </a:r>
          </a:p>
          <a:p>
            <a:pPr marL="857250" lvl="1" indent="-400050">
              <a:buFont typeface="+mj-lt"/>
              <a:buAutoNum type="romanLcPeriod"/>
            </a:pPr>
            <a:r>
              <a:rPr lang="en-US" dirty="0"/>
              <a:t>Stewardship tools</a:t>
            </a:r>
          </a:p>
          <a:p>
            <a:pPr marL="857250" lvl="1" indent="-400050">
              <a:buFont typeface="+mj-lt"/>
              <a:buAutoNum type="romanLcPeriod"/>
            </a:pPr>
            <a:r>
              <a:rPr lang="en-US" dirty="0"/>
              <a:t>Record keeping</a:t>
            </a:r>
          </a:p>
        </p:txBody>
      </p:sp>
      <p:pic>
        <p:nvPicPr>
          <p:cNvPr id="12" name="Picture 11">
            <a:extLst>
              <a:ext uri="{FF2B5EF4-FFF2-40B4-BE49-F238E27FC236}">
                <a16:creationId xmlns:a16="http://schemas.microsoft.com/office/drawing/2014/main" id="{B282FED6-941A-4EB8-ADD0-9E284BDDB710}"/>
              </a:ext>
            </a:extLst>
          </p:cNvPr>
          <p:cNvPicPr>
            <a:picLocks noChangeAspect="1"/>
          </p:cNvPicPr>
          <p:nvPr/>
        </p:nvPicPr>
        <p:blipFill>
          <a:blip r:embed="rId3"/>
          <a:stretch>
            <a:fillRect/>
          </a:stretch>
        </p:blipFill>
        <p:spPr>
          <a:xfrm>
            <a:off x="3004651" y="3227410"/>
            <a:ext cx="4088829" cy="2976356"/>
          </a:xfrm>
          <a:prstGeom prst="rect">
            <a:avLst/>
          </a:prstGeom>
        </p:spPr>
      </p:pic>
      <p:pic>
        <p:nvPicPr>
          <p:cNvPr id="13" name="Picture 12">
            <a:extLst>
              <a:ext uri="{FF2B5EF4-FFF2-40B4-BE49-F238E27FC236}">
                <a16:creationId xmlns:a16="http://schemas.microsoft.com/office/drawing/2014/main" id="{AF3D3CF6-0177-4C38-BCAF-3124EF663783}"/>
              </a:ext>
            </a:extLst>
          </p:cNvPr>
          <p:cNvPicPr/>
          <p:nvPr/>
        </p:nvPicPr>
        <p:blipFill>
          <a:blip r:embed="rId4">
            <a:extLst>
              <a:ext uri="{28A0092B-C50C-407E-A947-70E740481C1C}">
                <a14:useLocalDpi xmlns:a14="http://schemas.microsoft.com/office/drawing/2010/main" val="0"/>
              </a:ext>
            </a:extLst>
          </a:blip>
          <a:stretch>
            <a:fillRect/>
          </a:stretch>
        </p:blipFill>
        <p:spPr>
          <a:xfrm>
            <a:off x="7911371" y="3784636"/>
            <a:ext cx="3529997" cy="2119728"/>
          </a:xfrm>
          <a:prstGeom prst="rect">
            <a:avLst/>
          </a:prstGeom>
          <a:ln w="19050">
            <a:solidFill>
              <a:srgbClr val="0070C0"/>
            </a:solidFill>
          </a:ln>
        </p:spPr>
      </p:pic>
      <p:pic>
        <p:nvPicPr>
          <p:cNvPr id="7" name="Picture 6">
            <a:extLst>
              <a:ext uri="{FF2B5EF4-FFF2-40B4-BE49-F238E27FC236}">
                <a16:creationId xmlns:a16="http://schemas.microsoft.com/office/drawing/2014/main" id="{E235664D-81D1-422A-8F4B-A3D69C24E0CE}"/>
              </a:ext>
            </a:extLst>
          </p:cNvPr>
          <p:cNvPicPr>
            <a:picLocks noChangeAspect="1"/>
          </p:cNvPicPr>
          <p:nvPr/>
        </p:nvPicPr>
        <p:blipFill>
          <a:blip r:embed="rId5"/>
          <a:stretch>
            <a:fillRect/>
          </a:stretch>
        </p:blipFill>
        <p:spPr>
          <a:xfrm>
            <a:off x="6167438" y="1808163"/>
            <a:ext cx="5511874" cy="1387118"/>
          </a:xfrm>
          <a:prstGeom prst="rect">
            <a:avLst/>
          </a:prstGeom>
        </p:spPr>
      </p:pic>
      <p:sp>
        <p:nvSpPr>
          <p:cNvPr id="5" name="Title 4">
            <a:extLst>
              <a:ext uri="{FF2B5EF4-FFF2-40B4-BE49-F238E27FC236}">
                <a16:creationId xmlns:a16="http://schemas.microsoft.com/office/drawing/2014/main" id="{A9C96F95-41CB-C74C-9A89-ADEEC9D0AEDE}"/>
              </a:ext>
            </a:extLst>
          </p:cNvPr>
          <p:cNvSpPr>
            <a:spLocks noGrp="1"/>
          </p:cNvSpPr>
          <p:nvPr>
            <p:ph type="title"/>
          </p:nvPr>
        </p:nvSpPr>
        <p:spPr/>
        <p:txBody>
          <a:bodyPr/>
          <a:lstStyle/>
          <a:p>
            <a:r>
              <a:rPr lang="en-GB" sz="3600" dirty="0"/>
              <a:t>How to Conduct HRA</a:t>
            </a:r>
            <a:endParaRPr lang="en-US" dirty="0"/>
          </a:p>
        </p:txBody>
      </p:sp>
    </p:spTree>
    <p:extLst>
      <p:ext uri="{BB962C8B-B14F-4D97-AF65-F5344CB8AC3E}">
        <p14:creationId xmlns:p14="http://schemas.microsoft.com/office/powerpoint/2010/main" val="8052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038" y="1808163"/>
            <a:ext cx="4953887" cy="1615827"/>
          </a:xfrm>
          <a:prstGeom prst="rect">
            <a:avLst/>
          </a:prstGeom>
          <a:noFill/>
        </p:spPr>
        <p:txBody>
          <a:bodyPr wrap="square" lIns="0" rIns="0" rtlCol="0">
            <a:spAutoFit/>
          </a:bodyPr>
          <a:lstStyle/>
          <a:p>
            <a:pPr>
              <a:lnSpc>
                <a:spcPct val="150000"/>
              </a:lnSpc>
            </a:pPr>
            <a:r>
              <a:rPr lang="en-US" dirty="0"/>
              <a:t>7. </a:t>
            </a:r>
            <a:r>
              <a:rPr lang="en-US" b="1" dirty="0"/>
              <a:t>Control Implementation</a:t>
            </a:r>
          </a:p>
          <a:p>
            <a:pPr marL="857250" lvl="1" indent="-400050">
              <a:buFont typeface="+mj-lt"/>
              <a:buAutoNum type="romanLcPeriod"/>
            </a:pPr>
            <a:r>
              <a:rPr lang="en-US" dirty="0"/>
              <a:t>Hierarchy of control</a:t>
            </a:r>
          </a:p>
          <a:p>
            <a:pPr marL="857250" lvl="1" indent="-400050">
              <a:buFont typeface="+mj-lt"/>
              <a:buAutoNum type="romanLcPeriod"/>
            </a:pPr>
            <a:r>
              <a:rPr lang="en-US" dirty="0"/>
              <a:t>Engagement of all stakeholders</a:t>
            </a:r>
          </a:p>
          <a:p>
            <a:pPr marL="857250" lvl="1" indent="-400050">
              <a:buFont typeface="+mj-lt"/>
              <a:buAutoNum type="romanLcPeriod"/>
            </a:pPr>
            <a:r>
              <a:rPr lang="en-US" dirty="0"/>
              <a:t>Endorsement of control option</a:t>
            </a:r>
          </a:p>
          <a:p>
            <a:pPr marL="857250" lvl="1" indent="-400050">
              <a:buFont typeface="+mj-lt"/>
              <a:buAutoNum type="romanLcPeriod"/>
            </a:pPr>
            <a:r>
              <a:rPr lang="en-US" dirty="0"/>
              <a:t>Validation of controls</a:t>
            </a:r>
          </a:p>
        </p:txBody>
      </p:sp>
      <p:pic>
        <p:nvPicPr>
          <p:cNvPr id="5" name="Picture 4">
            <a:extLst>
              <a:ext uri="{FF2B5EF4-FFF2-40B4-BE49-F238E27FC236}">
                <a16:creationId xmlns:a16="http://schemas.microsoft.com/office/drawing/2014/main" id="{3FE82A43-580A-4ABE-AC48-6EEC276C6DC6}"/>
              </a:ext>
            </a:extLst>
          </p:cNvPr>
          <p:cNvPicPr>
            <a:picLocks noChangeAspect="1"/>
          </p:cNvPicPr>
          <p:nvPr/>
        </p:nvPicPr>
        <p:blipFill>
          <a:blip r:embed="rId3"/>
          <a:stretch>
            <a:fillRect/>
          </a:stretch>
        </p:blipFill>
        <p:spPr>
          <a:xfrm>
            <a:off x="6167438" y="2584605"/>
            <a:ext cx="5799788" cy="2396320"/>
          </a:xfrm>
          <a:prstGeom prst="rect">
            <a:avLst/>
          </a:prstGeom>
        </p:spPr>
      </p:pic>
      <p:pic>
        <p:nvPicPr>
          <p:cNvPr id="7" name="Picture 6">
            <a:extLst>
              <a:ext uri="{FF2B5EF4-FFF2-40B4-BE49-F238E27FC236}">
                <a16:creationId xmlns:a16="http://schemas.microsoft.com/office/drawing/2014/main" id="{D36E13CF-9AC8-4D4E-8BD5-B14D2CD51658}"/>
              </a:ext>
            </a:extLst>
          </p:cNvPr>
          <p:cNvPicPr>
            <a:picLocks noChangeAspect="1"/>
          </p:cNvPicPr>
          <p:nvPr/>
        </p:nvPicPr>
        <p:blipFill>
          <a:blip r:embed="rId4"/>
          <a:stretch>
            <a:fillRect/>
          </a:stretch>
        </p:blipFill>
        <p:spPr>
          <a:xfrm>
            <a:off x="791021" y="3581683"/>
            <a:ext cx="4819898" cy="2063856"/>
          </a:xfrm>
          <a:prstGeom prst="rect">
            <a:avLst/>
          </a:prstGeom>
        </p:spPr>
      </p:pic>
      <p:pic>
        <p:nvPicPr>
          <p:cNvPr id="12" name="Picture 11">
            <a:extLst>
              <a:ext uri="{FF2B5EF4-FFF2-40B4-BE49-F238E27FC236}">
                <a16:creationId xmlns:a16="http://schemas.microsoft.com/office/drawing/2014/main" id="{99DE0940-F966-4872-BB55-0B18D824DF3E}"/>
              </a:ext>
            </a:extLst>
          </p:cNvPr>
          <p:cNvPicPr>
            <a:picLocks noChangeAspect="1"/>
          </p:cNvPicPr>
          <p:nvPr/>
        </p:nvPicPr>
        <p:blipFill>
          <a:blip r:embed="rId5"/>
          <a:stretch>
            <a:fillRect/>
          </a:stretch>
        </p:blipFill>
        <p:spPr>
          <a:xfrm>
            <a:off x="745430" y="5645539"/>
            <a:ext cx="4911079" cy="483799"/>
          </a:xfrm>
          <a:prstGeom prst="rect">
            <a:avLst/>
          </a:prstGeom>
        </p:spPr>
      </p:pic>
      <p:sp>
        <p:nvSpPr>
          <p:cNvPr id="6" name="Title 5">
            <a:extLst>
              <a:ext uri="{FF2B5EF4-FFF2-40B4-BE49-F238E27FC236}">
                <a16:creationId xmlns:a16="http://schemas.microsoft.com/office/drawing/2014/main" id="{3F3EB197-C98F-3D41-A227-73363884237C}"/>
              </a:ext>
            </a:extLst>
          </p:cNvPr>
          <p:cNvSpPr>
            <a:spLocks noGrp="1"/>
          </p:cNvSpPr>
          <p:nvPr>
            <p:ph type="title"/>
          </p:nvPr>
        </p:nvSpPr>
        <p:spPr/>
        <p:txBody>
          <a:bodyPr/>
          <a:lstStyle/>
          <a:p>
            <a:r>
              <a:rPr lang="en-GB" sz="3600" dirty="0"/>
              <a:t>How to Conduct HRA</a:t>
            </a:r>
            <a:endParaRPr lang="en-US" dirty="0"/>
          </a:p>
        </p:txBody>
      </p:sp>
    </p:spTree>
    <p:extLst>
      <p:ext uri="{BB962C8B-B14F-4D97-AF65-F5344CB8AC3E}">
        <p14:creationId xmlns:p14="http://schemas.microsoft.com/office/powerpoint/2010/main" val="3414982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38652" y="1627632"/>
            <a:ext cx="5219008" cy="3630168"/>
          </a:xfrm>
        </p:spPr>
        <p:txBody>
          <a:bodyPr/>
          <a:lstStyle/>
          <a:p>
            <a:pPr algn="ctr"/>
            <a:r>
              <a:rPr lang="en-US" sz="2800" dirty="0"/>
              <a:t>WORKSHOP</a:t>
            </a:r>
          </a:p>
        </p:txBody>
      </p:sp>
      <p:pic>
        <p:nvPicPr>
          <p:cNvPr id="6" name="Picture 5"/>
          <p:cNvPicPr>
            <a:picLocks noChangeAspect="1"/>
          </p:cNvPicPr>
          <p:nvPr/>
        </p:nvPicPr>
        <p:blipFill>
          <a:blip r:embed="rId2"/>
          <a:srcRect/>
          <a:stretch/>
        </p:blipFill>
        <p:spPr>
          <a:xfrm>
            <a:off x="6290899" y="2341771"/>
            <a:ext cx="5601064" cy="3400007"/>
          </a:xfrm>
          <a:prstGeom prst="rect">
            <a:avLst/>
          </a:prstGeom>
        </p:spPr>
      </p:pic>
      <p:sp>
        <p:nvSpPr>
          <p:cNvPr id="7" name="TextBox 6"/>
          <p:cNvSpPr txBox="1"/>
          <p:nvPr/>
        </p:nvSpPr>
        <p:spPr>
          <a:xfrm>
            <a:off x="300038" y="1808162"/>
            <a:ext cx="5688012" cy="4321176"/>
          </a:xfrm>
          <a:prstGeom prst="rect">
            <a:avLst/>
          </a:prstGeom>
          <a:solidFill>
            <a:schemeClr val="accent3"/>
          </a:solidFill>
        </p:spPr>
        <p:txBody>
          <a:bodyPr wrap="square" rtlCol="0" anchor="ctr" anchorCtr="0">
            <a:noAutofit/>
          </a:bodyPr>
          <a:lstStyle/>
          <a:p>
            <a:pPr algn="ctr"/>
            <a:r>
              <a:rPr lang="en-US" sz="4400" dirty="0">
                <a:solidFill>
                  <a:schemeClr val="bg1"/>
                </a:solidFill>
              </a:rPr>
              <a:t>WORKSHOP</a:t>
            </a:r>
          </a:p>
        </p:txBody>
      </p:sp>
    </p:spTree>
    <p:extLst>
      <p:ext uri="{BB962C8B-B14F-4D97-AF65-F5344CB8AC3E}">
        <p14:creationId xmlns:p14="http://schemas.microsoft.com/office/powerpoint/2010/main" val="115731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6EDB-A07E-4A09-8203-3B1978E7EF5A}"/>
              </a:ext>
            </a:extLst>
          </p:cNvPr>
          <p:cNvSpPr>
            <a:spLocks noGrp="1"/>
          </p:cNvSpPr>
          <p:nvPr>
            <p:ph type="title"/>
          </p:nvPr>
        </p:nvSpPr>
        <p:spPr>
          <a:xfrm>
            <a:off x="300038" y="540000"/>
            <a:ext cx="10162399" cy="908365"/>
          </a:xfrm>
        </p:spPr>
        <p:txBody>
          <a:bodyPr/>
          <a:lstStyle/>
          <a:p>
            <a:r>
              <a:rPr lang="en-GB" sz="3200" dirty="0"/>
              <a:t>Health Risk Assessment &amp; Management: A roadmap for the Oil &amp; Gas industry, IOGP Report 384, 2021 (Rev 2)</a:t>
            </a:r>
            <a:endParaRPr lang="en-GB" dirty="0"/>
          </a:p>
        </p:txBody>
      </p:sp>
      <p:sp>
        <p:nvSpPr>
          <p:cNvPr id="6" name="TextBox 5">
            <a:extLst>
              <a:ext uri="{FF2B5EF4-FFF2-40B4-BE49-F238E27FC236}">
                <a16:creationId xmlns:a16="http://schemas.microsoft.com/office/drawing/2014/main" id="{18C48A65-1CD5-407D-9942-B8BF93B0EDB8}"/>
              </a:ext>
            </a:extLst>
          </p:cNvPr>
          <p:cNvSpPr txBox="1"/>
          <p:nvPr/>
        </p:nvSpPr>
        <p:spPr>
          <a:xfrm>
            <a:off x="300039" y="1808162"/>
            <a:ext cx="7451096" cy="4321175"/>
          </a:xfrm>
          <a:prstGeom prst="rect">
            <a:avLst/>
          </a:prstGeom>
          <a:noFill/>
        </p:spPr>
        <p:txBody>
          <a:bodyPr wrap="square" lIns="0" tIns="46800" rIns="0">
            <a:noAutofit/>
          </a:bodyPr>
          <a:lstStyle/>
          <a:p>
            <a:r>
              <a:rPr lang="en-GB" b="1" dirty="0">
                <a:solidFill>
                  <a:schemeClr val="accent3"/>
                </a:solidFill>
              </a:rPr>
              <a:t>Executive Summary</a:t>
            </a:r>
          </a:p>
          <a:p>
            <a:endParaRPr lang="en-GB" b="1" dirty="0">
              <a:solidFill>
                <a:schemeClr val="accent2"/>
              </a:solidFill>
            </a:endParaRPr>
          </a:p>
          <a:p>
            <a:r>
              <a:rPr lang="en-GB" dirty="0">
                <a:effectLst/>
                <a:ea typeface="Times New Roman" panose="02020603050405020304" pitchFamily="18" charset="0"/>
              </a:rPr>
              <a:t>A commitment to health risk management is a fundamental principle held by oil &amp; gas business management. The Health </a:t>
            </a:r>
            <a:r>
              <a:rPr lang="en-GB" dirty="0">
                <a:ea typeface="Times New Roman" panose="02020603050405020304" pitchFamily="18" charset="0"/>
              </a:rPr>
              <a:t>R</a:t>
            </a:r>
            <a:r>
              <a:rPr lang="en-GB" dirty="0">
                <a:effectLst/>
                <a:ea typeface="Times New Roman" panose="02020603050405020304" pitchFamily="18" charset="0"/>
              </a:rPr>
              <a:t>isk Assessment (HRA) &amp; Management process ensures the identification of health hazards, assessment &amp; control of potential risks to health, avoiding occupational illness in employees &amp; contractors.</a:t>
            </a:r>
            <a:endParaRPr lang="en-GB" dirty="0"/>
          </a:p>
          <a:p>
            <a:endParaRPr lang="en-GB" dirty="0"/>
          </a:p>
          <a:p>
            <a:r>
              <a:rPr lang="en-GB" dirty="0"/>
              <a:t>Revision 2, is a significant update since Revision 1, published over 10 years ago</a:t>
            </a:r>
          </a:p>
          <a:p>
            <a:endParaRPr lang="en-GB" dirty="0"/>
          </a:p>
          <a:p>
            <a:r>
              <a:rPr lang="en-GB" dirty="0"/>
              <a:t>Change: Increased emphasis on health risk management within business, new risk assessment techniques, up to date references &amp; examples, a compendium of case studies, good practices &amp; a simple excel based HRA tool</a:t>
            </a:r>
          </a:p>
        </p:txBody>
      </p:sp>
      <p:pic>
        <p:nvPicPr>
          <p:cNvPr id="7" name="Picture 6">
            <a:extLst>
              <a:ext uri="{FF2B5EF4-FFF2-40B4-BE49-F238E27FC236}">
                <a16:creationId xmlns:a16="http://schemas.microsoft.com/office/drawing/2014/main" id="{2CB0D995-388E-4868-8393-6D98705AEB62}"/>
              </a:ext>
            </a:extLst>
          </p:cNvPr>
          <p:cNvPicPr>
            <a:picLocks noChangeAspect="1"/>
          </p:cNvPicPr>
          <p:nvPr/>
        </p:nvPicPr>
        <p:blipFill>
          <a:blip r:embed="rId3"/>
          <a:stretch>
            <a:fillRect/>
          </a:stretch>
        </p:blipFill>
        <p:spPr>
          <a:xfrm>
            <a:off x="8905845" y="1881961"/>
            <a:ext cx="2922320" cy="4194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568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HRA Example 1</a:t>
            </a:r>
          </a:p>
        </p:txBody>
      </p:sp>
      <p:sp>
        <p:nvSpPr>
          <p:cNvPr id="3" name="Text Placeholder 2"/>
          <p:cNvSpPr>
            <a:spLocks noGrp="1"/>
          </p:cNvSpPr>
          <p:nvPr>
            <p:ph type="body" sz="quarter" idx="10"/>
          </p:nvPr>
        </p:nvSpPr>
        <p:spPr>
          <a:xfrm>
            <a:off x="300038" y="1808163"/>
            <a:ext cx="11591925" cy="3833685"/>
          </a:xfrm>
        </p:spPr>
        <p:txBody>
          <a:bodyPr/>
          <a:lstStyle/>
          <a:p>
            <a:r>
              <a:rPr lang="en-US" dirty="0"/>
              <a:t>Scenario: A worker is exposed to noise above 95 dB(A) during maintenance of compressors which could potentially result in hearing loss.</a:t>
            </a:r>
          </a:p>
          <a:p>
            <a:r>
              <a:rPr lang="en-US" dirty="0"/>
              <a:t>Existing Barriers: </a:t>
            </a:r>
          </a:p>
          <a:p>
            <a:r>
              <a:rPr lang="en-US" dirty="0"/>
              <a:t>Potential Consequence of unmitigated risk: </a:t>
            </a:r>
          </a:p>
          <a:p>
            <a:r>
              <a:rPr lang="en-US" dirty="0"/>
              <a:t>Frequency of Exposure: </a:t>
            </a:r>
          </a:p>
          <a:p>
            <a:r>
              <a:rPr lang="en-US" dirty="0"/>
              <a:t>Unmitigated Risk: </a:t>
            </a:r>
          </a:p>
          <a:p>
            <a:r>
              <a:rPr lang="en-US" dirty="0"/>
              <a:t>Identified mitigations: </a:t>
            </a:r>
          </a:p>
          <a:p>
            <a:r>
              <a:rPr lang="en-US" dirty="0"/>
              <a:t>Post implementation risk: </a:t>
            </a:r>
          </a:p>
        </p:txBody>
      </p:sp>
      <p:sp>
        <p:nvSpPr>
          <p:cNvPr id="4" name="TextBox 3"/>
          <p:cNvSpPr txBox="1"/>
          <p:nvPr/>
        </p:nvSpPr>
        <p:spPr>
          <a:xfrm>
            <a:off x="1792224" y="5769864"/>
            <a:ext cx="7882128" cy="369332"/>
          </a:xfrm>
          <a:prstGeom prst="rect">
            <a:avLst/>
          </a:prstGeom>
          <a:solidFill>
            <a:srgbClr val="FFFF00"/>
          </a:solidFill>
        </p:spPr>
        <p:txBody>
          <a:bodyPr wrap="square" rtlCol="0">
            <a:spAutoFit/>
          </a:bodyPr>
          <a:lstStyle/>
          <a:p>
            <a:pPr algn="ctr"/>
            <a:r>
              <a:rPr lang="en-US" b="1" i="1" dirty="0"/>
              <a:t>Utilize HRA worksheet to document HRA result</a:t>
            </a:r>
          </a:p>
        </p:txBody>
      </p:sp>
    </p:spTree>
    <p:extLst>
      <p:ext uri="{BB962C8B-B14F-4D97-AF65-F5344CB8AC3E}">
        <p14:creationId xmlns:p14="http://schemas.microsoft.com/office/powerpoint/2010/main" val="367875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HRA Example 2</a:t>
            </a:r>
          </a:p>
        </p:txBody>
      </p:sp>
      <p:sp>
        <p:nvSpPr>
          <p:cNvPr id="3" name="Text Placeholder 2"/>
          <p:cNvSpPr>
            <a:spLocks noGrp="1"/>
          </p:cNvSpPr>
          <p:nvPr>
            <p:ph type="body" sz="quarter" idx="10"/>
          </p:nvPr>
        </p:nvSpPr>
        <p:spPr>
          <a:xfrm>
            <a:off x="300038" y="1808163"/>
            <a:ext cx="11591925" cy="3833685"/>
          </a:xfrm>
        </p:spPr>
        <p:txBody>
          <a:bodyPr/>
          <a:lstStyle/>
          <a:p>
            <a:r>
              <a:rPr lang="en-US" dirty="0"/>
              <a:t>Scenario: A worker is exposed to benzene during product sampling (open system) which could result in long term health effects such as leukemia</a:t>
            </a:r>
          </a:p>
          <a:p>
            <a:r>
              <a:rPr lang="en-US" dirty="0"/>
              <a:t>Existing Barriers: </a:t>
            </a:r>
          </a:p>
          <a:p>
            <a:r>
              <a:rPr lang="en-US" dirty="0"/>
              <a:t>Potential Consequence of unmitigated risk: </a:t>
            </a:r>
          </a:p>
          <a:p>
            <a:r>
              <a:rPr lang="en-US" dirty="0"/>
              <a:t>Frequency of Exposure: </a:t>
            </a:r>
          </a:p>
          <a:p>
            <a:r>
              <a:rPr lang="en-US" dirty="0"/>
              <a:t>Unmitigated Risk: </a:t>
            </a:r>
          </a:p>
          <a:p>
            <a:r>
              <a:rPr lang="en-US" dirty="0"/>
              <a:t>Identified mitigations: </a:t>
            </a:r>
          </a:p>
          <a:p>
            <a:r>
              <a:rPr lang="en-US" dirty="0"/>
              <a:t>Post implementation risk: </a:t>
            </a:r>
          </a:p>
        </p:txBody>
      </p:sp>
      <p:sp>
        <p:nvSpPr>
          <p:cNvPr id="4" name="TextBox 3"/>
          <p:cNvSpPr txBox="1"/>
          <p:nvPr/>
        </p:nvSpPr>
        <p:spPr>
          <a:xfrm>
            <a:off x="1792224" y="5769864"/>
            <a:ext cx="7882128" cy="369332"/>
          </a:xfrm>
          <a:prstGeom prst="rect">
            <a:avLst/>
          </a:prstGeom>
          <a:solidFill>
            <a:srgbClr val="FFFF00"/>
          </a:solidFill>
        </p:spPr>
        <p:txBody>
          <a:bodyPr wrap="square" rtlCol="0">
            <a:spAutoFit/>
          </a:bodyPr>
          <a:lstStyle/>
          <a:p>
            <a:pPr algn="ctr"/>
            <a:r>
              <a:rPr lang="en-US" b="1" i="1" dirty="0">
                <a:solidFill>
                  <a:srgbClr val="000000"/>
                </a:solidFill>
              </a:rPr>
              <a:t>Utilize HRA worksheet to document HRA result</a:t>
            </a:r>
          </a:p>
        </p:txBody>
      </p:sp>
    </p:spTree>
    <p:extLst>
      <p:ext uri="{BB962C8B-B14F-4D97-AF65-F5344CB8AC3E}">
        <p14:creationId xmlns:p14="http://schemas.microsoft.com/office/powerpoint/2010/main" val="3378725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F39D22-A169-8546-B626-FA28F72175E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0801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6EDB-A07E-4A09-8203-3B1978E7EF5A}"/>
              </a:ext>
            </a:extLst>
          </p:cNvPr>
          <p:cNvSpPr>
            <a:spLocks noGrp="1"/>
          </p:cNvSpPr>
          <p:nvPr>
            <p:ph type="title"/>
          </p:nvPr>
        </p:nvSpPr>
        <p:spPr>
          <a:xfrm>
            <a:off x="300038" y="540000"/>
            <a:ext cx="7667625" cy="908365"/>
          </a:xfrm>
        </p:spPr>
        <p:txBody>
          <a:bodyPr/>
          <a:lstStyle/>
          <a:p>
            <a:pPr>
              <a:tabLst>
                <a:tab pos="449263" algn="l"/>
              </a:tabLst>
            </a:pPr>
            <a:r>
              <a:rPr lang="en-GB" sz="3200" dirty="0"/>
              <a:t>Health risk assessment and management within the business model (1)</a:t>
            </a:r>
          </a:p>
        </p:txBody>
      </p:sp>
      <p:sp>
        <p:nvSpPr>
          <p:cNvPr id="6" name="TextBox 5">
            <a:extLst>
              <a:ext uri="{FF2B5EF4-FFF2-40B4-BE49-F238E27FC236}">
                <a16:creationId xmlns:a16="http://schemas.microsoft.com/office/drawing/2014/main" id="{18C48A65-1CD5-407D-9942-B8BF93B0EDB8}"/>
              </a:ext>
            </a:extLst>
          </p:cNvPr>
          <p:cNvSpPr txBox="1"/>
          <p:nvPr/>
        </p:nvSpPr>
        <p:spPr>
          <a:xfrm>
            <a:off x="300037" y="1808163"/>
            <a:ext cx="5688013" cy="2955224"/>
          </a:xfrm>
          <a:prstGeom prst="rect">
            <a:avLst/>
          </a:prstGeom>
          <a:solidFill>
            <a:schemeClr val="bg2">
              <a:lumMod val="95000"/>
            </a:schemeClr>
          </a:solidFill>
        </p:spPr>
        <p:txBody>
          <a:bodyPr wrap="square" tIns="90000" bIns="90000">
            <a:noAutofit/>
          </a:bodyPr>
          <a:lstStyle/>
          <a:p>
            <a:pPr>
              <a:spcAft>
                <a:spcPts val="600"/>
              </a:spcAft>
              <a:tabLst>
                <a:tab pos="449263" algn="l"/>
              </a:tabLst>
            </a:pPr>
            <a:r>
              <a:rPr lang="en-GB" sz="1600" b="1" dirty="0">
                <a:solidFill>
                  <a:schemeClr val="accent3"/>
                </a:solidFill>
              </a:rPr>
              <a:t>(1) Alignment with business objectives</a:t>
            </a:r>
          </a:p>
          <a:p>
            <a:pPr>
              <a:tabLst>
                <a:tab pos="449263" algn="l"/>
              </a:tabLst>
            </a:pPr>
            <a:r>
              <a:rPr lang="en-GB" sz="1600" dirty="0">
                <a:effectLst/>
                <a:ea typeface="Times New Roman" panose="02020603050405020304" pitchFamily="18" charset="0"/>
              </a:rPr>
              <a:t>HSE programmes enable businesses to effectively &amp; efficiently meet operational effectiveness goals &amp; include</a:t>
            </a:r>
            <a:endParaRPr lang="en-GB" sz="1600" dirty="0">
              <a:ea typeface="Times New Roman" panose="02020603050405020304" pitchFamily="18" charset="0"/>
            </a:endParaRPr>
          </a:p>
          <a:p>
            <a:pPr marL="285750" indent="-285750">
              <a:lnSpc>
                <a:spcPct val="150000"/>
              </a:lnSpc>
              <a:buFont typeface="Arial" panose="020B0604020202020204" pitchFamily="34" charset="0"/>
              <a:buChar char="•"/>
            </a:pPr>
            <a:r>
              <a:rPr lang="en-GB" sz="1600" i="0" dirty="0">
                <a:solidFill>
                  <a:schemeClr val="accent3">
                    <a:lumMod val="50000"/>
                  </a:schemeClr>
                </a:solidFill>
                <a:effectLst/>
                <a:cs typeface="Times New Roman" panose="02020603050405020304" pitchFamily="18" charset="0"/>
              </a:rPr>
              <a:t>Licence to operate</a:t>
            </a:r>
            <a:endParaRPr lang="en-GB" sz="1600" i="1" dirty="0">
              <a:solidFill>
                <a:schemeClr val="accent3">
                  <a:lumMod val="50000"/>
                </a:schemeClr>
              </a:solidFill>
              <a:effectLst/>
              <a:cs typeface="Times New Roman" panose="02020603050405020304" pitchFamily="18" charset="0"/>
            </a:endParaRPr>
          </a:p>
          <a:p>
            <a:pPr marL="285750" indent="-285750">
              <a:lnSpc>
                <a:spcPct val="150000"/>
              </a:lnSpc>
              <a:buFont typeface="Arial" panose="020B0604020202020204" pitchFamily="34" charset="0"/>
              <a:buChar char="•"/>
              <a:tabLst>
                <a:tab pos="449263" algn="l"/>
              </a:tabLst>
            </a:pPr>
            <a:r>
              <a:rPr lang="en-GB" sz="1600" i="0" dirty="0">
                <a:solidFill>
                  <a:schemeClr val="accent3">
                    <a:lumMod val="50000"/>
                  </a:schemeClr>
                </a:solidFill>
                <a:effectLst/>
                <a:ea typeface="Arial" panose="020B0604020202020204" pitchFamily="34" charset="0"/>
                <a:cs typeface="Times New Roman" panose="02020603050405020304" pitchFamily="18" charset="0"/>
              </a:rPr>
              <a:t>Business continuity</a:t>
            </a:r>
          </a:p>
          <a:p>
            <a:pPr marL="285750" indent="-285750">
              <a:lnSpc>
                <a:spcPct val="150000"/>
              </a:lnSpc>
              <a:buFont typeface="Arial" panose="020B0604020202020204" pitchFamily="34" charset="0"/>
              <a:buChar char="•"/>
              <a:tabLst>
                <a:tab pos="449263" algn="l"/>
              </a:tabLst>
            </a:pPr>
            <a:r>
              <a:rPr lang="en-GB" sz="1600" i="0" dirty="0">
                <a:solidFill>
                  <a:schemeClr val="accent3">
                    <a:lumMod val="50000"/>
                  </a:schemeClr>
                </a:solidFill>
                <a:effectLst/>
                <a:ea typeface="Arial" panose="020B0604020202020204" pitchFamily="34" charset="0"/>
                <a:cs typeface="Times New Roman" panose="02020603050405020304" pitchFamily="18" charset="0"/>
              </a:rPr>
              <a:t>Emergency preparedness and response</a:t>
            </a:r>
            <a:endParaRPr lang="en-GB" sz="1600" i="1" dirty="0">
              <a:solidFill>
                <a:schemeClr val="accent3">
                  <a:lumMod val="50000"/>
                </a:schemeClr>
              </a:solidFill>
              <a:effectLst/>
              <a:cs typeface="Times New Roman" panose="02020603050405020304" pitchFamily="18" charset="0"/>
            </a:endParaRPr>
          </a:p>
          <a:p>
            <a:pPr marL="285750" indent="-285750">
              <a:lnSpc>
                <a:spcPct val="150000"/>
              </a:lnSpc>
              <a:buFont typeface="Arial" panose="020B0604020202020204" pitchFamily="34" charset="0"/>
              <a:buChar char="•"/>
              <a:tabLst>
                <a:tab pos="449263" algn="l"/>
              </a:tabLst>
            </a:pPr>
            <a:r>
              <a:rPr lang="en-US" sz="1600" dirty="0">
                <a:solidFill>
                  <a:schemeClr val="accent3">
                    <a:lumMod val="50000"/>
                  </a:schemeClr>
                </a:solidFill>
                <a:effectLst/>
                <a:ea typeface="Arial" panose="020B0604020202020204" pitchFamily="34" charset="0"/>
              </a:rPr>
              <a:t>Human performance</a:t>
            </a:r>
            <a:endParaRPr lang="en-GB" sz="1600" dirty="0">
              <a:solidFill>
                <a:schemeClr val="accent3">
                  <a:lumMod val="50000"/>
                </a:schemeClr>
              </a:solidFill>
              <a:ea typeface="Arial" panose="020B0604020202020204" pitchFamily="34" charset="0"/>
              <a:cs typeface="Times New Roman" panose="02020603050405020304" pitchFamily="18" charset="0"/>
            </a:endParaRPr>
          </a:p>
          <a:p>
            <a:pPr marL="285750" indent="-285750">
              <a:lnSpc>
                <a:spcPct val="150000"/>
              </a:lnSpc>
              <a:buFont typeface="Arial" panose="020B0604020202020204" pitchFamily="34" charset="0"/>
              <a:buChar char="•"/>
              <a:tabLst>
                <a:tab pos="449263" algn="l"/>
              </a:tabLst>
            </a:pPr>
            <a:r>
              <a:rPr lang="en-US" sz="1600" dirty="0">
                <a:solidFill>
                  <a:schemeClr val="accent3">
                    <a:lumMod val="50000"/>
                  </a:schemeClr>
                </a:solidFill>
                <a:effectLst/>
                <a:ea typeface="Arial" panose="020B0604020202020204" pitchFamily="34" charset="0"/>
              </a:rPr>
              <a:t>Regulatory compliance and responsible standards</a:t>
            </a:r>
            <a:endParaRPr lang="en-GB" sz="1600" dirty="0"/>
          </a:p>
          <a:p>
            <a:pPr marL="285750" indent="-285750">
              <a:buFont typeface="Arial" panose="020B0604020202020204" pitchFamily="34" charset="0"/>
              <a:buChar char="•"/>
              <a:tabLst>
                <a:tab pos="449263" algn="l"/>
              </a:tabLst>
            </a:pPr>
            <a:endParaRPr lang="en-GB" sz="1600" dirty="0"/>
          </a:p>
          <a:p>
            <a:pPr marL="285750" indent="-285750">
              <a:buFont typeface="Arial" panose="020B0604020202020204" pitchFamily="34" charset="0"/>
              <a:buChar char="•"/>
              <a:tabLst>
                <a:tab pos="449263" algn="l"/>
              </a:tabLst>
            </a:pPr>
            <a:endParaRPr lang="en-GB" dirty="0"/>
          </a:p>
        </p:txBody>
      </p:sp>
      <p:sp>
        <p:nvSpPr>
          <p:cNvPr id="8" name="TextBox 7">
            <a:extLst>
              <a:ext uri="{FF2B5EF4-FFF2-40B4-BE49-F238E27FC236}">
                <a16:creationId xmlns:a16="http://schemas.microsoft.com/office/drawing/2014/main" id="{727928F6-A33F-462D-B008-F55078FB283C}"/>
              </a:ext>
            </a:extLst>
          </p:cNvPr>
          <p:cNvSpPr txBox="1"/>
          <p:nvPr/>
        </p:nvSpPr>
        <p:spPr>
          <a:xfrm>
            <a:off x="300037" y="4931405"/>
            <a:ext cx="11591925" cy="1197933"/>
          </a:xfrm>
          <a:prstGeom prst="rect">
            <a:avLst/>
          </a:prstGeom>
          <a:solidFill>
            <a:schemeClr val="bg2">
              <a:lumMod val="95000"/>
            </a:schemeClr>
          </a:solidFill>
        </p:spPr>
        <p:txBody>
          <a:bodyPr wrap="square" tIns="90000" bIns="90000">
            <a:spAutoFit/>
          </a:bodyPr>
          <a:lstStyle/>
          <a:p>
            <a:pPr>
              <a:spcAft>
                <a:spcPts val="600"/>
              </a:spcAft>
            </a:pPr>
            <a:r>
              <a:rPr lang="en-GB" sz="1600" b="1" dirty="0">
                <a:solidFill>
                  <a:schemeClr val="accent3"/>
                </a:solidFill>
              </a:rPr>
              <a:t>(3) Management communication and engagement</a:t>
            </a:r>
          </a:p>
          <a:p>
            <a:pPr marL="285750" indent="-285750">
              <a:lnSpc>
                <a:spcPct val="150000"/>
              </a:lnSpc>
              <a:buFont typeface="Arial" panose="020B0604020202020204" pitchFamily="34" charset="0"/>
              <a:buChar char="•"/>
            </a:pPr>
            <a:r>
              <a:rPr lang="en-GB" sz="1600" dirty="0"/>
              <a:t>Management support is essential </a:t>
            </a:r>
          </a:p>
          <a:p>
            <a:pPr marL="285750" indent="-285750">
              <a:lnSpc>
                <a:spcPct val="150000"/>
              </a:lnSpc>
              <a:buFont typeface="Arial" panose="020B0604020202020204" pitchFamily="34" charset="0"/>
              <a:buChar char="•"/>
            </a:pPr>
            <a:r>
              <a:rPr lang="en-GB" sz="1600" dirty="0"/>
              <a:t>Annual health risk management plans</a:t>
            </a:r>
          </a:p>
        </p:txBody>
      </p:sp>
      <p:sp>
        <p:nvSpPr>
          <p:cNvPr id="9" name="TextBox 8">
            <a:extLst>
              <a:ext uri="{FF2B5EF4-FFF2-40B4-BE49-F238E27FC236}">
                <a16:creationId xmlns:a16="http://schemas.microsoft.com/office/drawing/2014/main" id="{C61F527D-2988-40A6-B226-930CDC8A5AC8}"/>
              </a:ext>
            </a:extLst>
          </p:cNvPr>
          <p:cNvSpPr txBox="1"/>
          <p:nvPr/>
        </p:nvSpPr>
        <p:spPr>
          <a:xfrm>
            <a:off x="6167438" y="1808162"/>
            <a:ext cx="5724525" cy="2976489"/>
          </a:xfrm>
          <a:prstGeom prst="rect">
            <a:avLst/>
          </a:prstGeom>
          <a:solidFill>
            <a:schemeClr val="bg2">
              <a:lumMod val="95000"/>
            </a:schemeClr>
          </a:solidFill>
        </p:spPr>
        <p:txBody>
          <a:bodyPr wrap="square" tIns="90000" bIns="90000">
            <a:noAutofit/>
          </a:bodyPr>
          <a:lstStyle/>
          <a:p>
            <a:r>
              <a:rPr lang="en-GB" sz="1600" b="1" dirty="0">
                <a:solidFill>
                  <a:schemeClr val="accent3"/>
                </a:solidFill>
              </a:rPr>
              <a:t>(2) HSE Management system &amp; integration of health </a:t>
            </a:r>
          </a:p>
        </p:txBody>
      </p:sp>
      <p:pic>
        <p:nvPicPr>
          <p:cNvPr id="4" name="Picture 3">
            <a:extLst>
              <a:ext uri="{FF2B5EF4-FFF2-40B4-BE49-F238E27FC236}">
                <a16:creationId xmlns:a16="http://schemas.microsoft.com/office/drawing/2014/main" id="{C8E488E8-40BF-425F-A94A-560C567D126C}"/>
              </a:ext>
            </a:extLst>
          </p:cNvPr>
          <p:cNvPicPr>
            <a:picLocks noChangeAspect="1"/>
          </p:cNvPicPr>
          <p:nvPr/>
        </p:nvPicPr>
        <p:blipFill>
          <a:blip r:embed="rId3"/>
          <a:srcRect/>
          <a:stretch/>
        </p:blipFill>
        <p:spPr>
          <a:xfrm>
            <a:off x="7294759" y="2264734"/>
            <a:ext cx="2833491" cy="2415264"/>
          </a:xfrm>
          <a:prstGeom prst="rect">
            <a:avLst/>
          </a:prstGeom>
        </p:spPr>
      </p:pic>
      <p:sp>
        <p:nvSpPr>
          <p:cNvPr id="3" name="TextBox 2">
            <a:extLst>
              <a:ext uri="{FF2B5EF4-FFF2-40B4-BE49-F238E27FC236}">
                <a16:creationId xmlns:a16="http://schemas.microsoft.com/office/drawing/2014/main" id="{B83084D5-6928-EE44-8E87-557FE7AB0847}"/>
              </a:ext>
            </a:extLst>
          </p:cNvPr>
          <p:cNvSpPr txBox="1"/>
          <p:nvPr/>
        </p:nvSpPr>
        <p:spPr>
          <a:xfrm>
            <a:off x="12790967" y="2902688"/>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F31726E8-0330-CD42-8A26-7EF1D8FD9624}"/>
              </a:ext>
            </a:extLst>
          </p:cNvPr>
          <p:cNvSpPr txBox="1"/>
          <p:nvPr/>
        </p:nvSpPr>
        <p:spPr>
          <a:xfrm>
            <a:off x="12440093" y="2647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9781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7FCF-3C07-4449-BC9F-E9FD31D08FEF}"/>
              </a:ext>
            </a:extLst>
          </p:cNvPr>
          <p:cNvSpPr>
            <a:spLocks noGrp="1"/>
          </p:cNvSpPr>
          <p:nvPr>
            <p:ph type="title"/>
          </p:nvPr>
        </p:nvSpPr>
        <p:spPr>
          <a:xfrm>
            <a:off x="300038" y="540000"/>
            <a:ext cx="7667625" cy="908365"/>
          </a:xfrm>
        </p:spPr>
        <p:txBody>
          <a:bodyPr/>
          <a:lstStyle/>
          <a:p>
            <a:r>
              <a:rPr lang="en-GB" sz="3200" dirty="0"/>
              <a:t>Health risk assessment and management within the business model (2)</a:t>
            </a:r>
          </a:p>
        </p:txBody>
      </p:sp>
      <p:sp>
        <p:nvSpPr>
          <p:cNvPr id="3" name="Text Placeholder 2">
            <a:extLst>
              <a:ext uri="{FF2B5EF4-FFF2-40B4-BE49-F238E27FC236}">
                <a16:creationId xmlns:a16="http://schemas.microsoft.com/office/drawing/2014/main" id="{A8A8BED2-15A3-4DD9-9E80-C79F1DEB0B55}"/>
              </a:ext>
            </a:extLst>
          </p:cNvPr>
          <p:cNvSpPr>
            <a:spLocks noGrp="1"/>
          </p:cNvSpPr>
          <p:nvPr>
            <p:ph type="body" sz="quarter" idx="10"/>
          </p:nvPr>
        </p:nvSpPr>
        <p:spPr>
          <a:xfrm>
            <a:off x="300038" y="1808163"/>
            <a:ext cx="4984343" cy="4321175"/>
          </a:xfrm>
          <a:solidFill>
            <a:schemeClr val="bg2">
              <a:lumMod val="95000"/>
            </a:schemeClr>
          </a:solidFill>
        </p:spPr>
        <p:txBody>
          <a:bodyPr lIns="90000" tIns="90000" rIns="90000" bIns="90000"/>
          <a:lstStyle/>
          <a:p>
            <a:pPr marL="0" indent="0">
              <a:buNone/>
              <a:tabLst>
                <a:tab pos="449263" algn="l"/>
              </a:tabLst>
            </a:pPr>
            <a:r>
              <a:rPr lang="en-GB" sz="1600" b="1" dirty="0">
                <a:solidFill>
                  <a:schemeClr val="accent3"/>
                </a:solidFill>
              </a:rPr>
              <a:t>(4) Metrics and performance indicators</a:t>
            </a:r>
          </a:p>
          <a:p>
            <a:pPr marL="342900" indent="-342900">
              <a:buFont typeface="+mj-lt"/>
              <a:buAutoNum type="arabicPeriod"/>
              <a:tabLst>
                <a:tab pos="449263" algn="l"/>
              </a:tabLst>
            </a:pPr>
            <a:r>
              <a:rPr lang="en-GB" sz="1600" i="0" dirty="0">
                <a:effectLst/>
                <a:ea typeface="Arial" panose="020B0604020202020204" pitchFamily="34" charset="0"/>
                <a:cs typeface="Times New Roman" panose="02020603050405020304" pitchFamily="18" charset="0"/>
              </a:rPr>
              <a:t>Data quality metrics </a:t>
            </a:r>
            <a:endParaRPr lang="en-GB" sz="1600" i="1" dirty="0">
              <a:effectLst/>
              <a:cs typeface="Times New Roman" panose="02020603050405020304" pitchFamily="18" charset="0"/>
            </a:endParaRPr>
          </a:p>
          <a:p>
            <a:pPr marL="342900" indent="-342900">
              <a:buFont typeface="+mj-lt"/>
              <a:buAutoNum type="arabicPeriod"/>
              <a:tabLst>
                <a:tab pos="449263" algn="l"/>
              </a:tabLst>
            </a:pPr>
            <a:r>
              <a:rPr lang="en-GB" sz="1600" i="0" dirty="0">
                <a:effectLst/>
                <a:ea typeface="Arial" panose="020B0604020202020204" pitchFamily="34" charset="0"/>
                <a:cs typeface="Times New Roman" panose="02020603050405020304" pitchFamily="18" charset="0"/>
              </a:rPr>
              <a:t>Health risk assessment process/activity metrics</a:t>
            </a:r>
            <a:endParaRPr lang="en-GB" sz="1600" i="1" dirty="0">
              <a:effectLst/>
              <a:cs typeface="Times New Roman" panose="02020603050405020304" pitchFamily="18" charset="0"/>
            </a:endParaRPr>
          </a:p>
          <a:p>
            <a:pPr marL="342900" indent="-342900">
              <a:buFont typeface="+mj-lt"/>
              <a:buAutoNum type="arabicPeriod"/>
              <a:tabLst>
                <a:tab pos="449263" algn="l"/>
              </a:tabLst>
            </a:pPr>
            <a:r>
              <a:rPr lang="en-GB" sz="1600" i="0" dirty="0">
                <a:effectLst/>
                <a:ea typeface="Arial" panose="020B0604020202020204" pitchFamily="34" charset="0"/>
                <a:cs typeface="Times New Roman" panose="02020603050405020304" pitchFamily="18" charset="0"/>
              </a:rPr>
              <a:t>Programme effectiveness/outcome metrics</a:t>
            </a:r>
            <a:endParaRPr lang="en-GB" sz="1600" i="1" dirty="0">
              <a:effectLst/>
              <a:cs typeface="Times New Roman" panose="02020603050405020304" pitchFamily="18" charset="0"/>
            </a:endParaRPr>
          </a:p>
          <a:p>
            <a:pPr marL="0" indent="0">
              <a:buNone/>
              <a:tabLst>
                <a:tab pos="449263" algn="l"/>
              </a:tabLst>
            </a:pPr>
            <a:endParaRPr lang="en-GB" sz="1600" b="1" dirty="0"/>
          </a:p>
          <a:p>
            <a:endParaRPr lang="en-GB" sz="1600" dirty="0"/>
          </a:p>
        </p:txBody>
      </p:sp>
      <p:pic>
        <p:nvPicPr>
          <p:cNvPr id="7" name="Picture 6">
            <a:extLst>
              <a:ext uri="{FF2B5EF4-FFF2-40B4-BE49-F238E27FC236}">
                <a16:creationId xmlns:a16="http://schemas.microsoft.com/office/drawing/2014/main" id="{AF3D3CF6-0177-4C38-BCAF-3124EF663783}"/>
              </a:ext>
            </a:extLst>
          </p:cNvPr>
          <p:cNvPicPr/>
          <p:nvPr/>
        </p:nvPicPr>
        <p:blipFill>
          <a:blip r:embed="rId3">
            <a:extLst>
              <a:ext uri="{28A0092B-C50C-407E-A947-70E740481C1C}">
                <a14:useLocalDpi xmlns:a14="http://schemas.microsoft.com/office/drawing/2010/main" val="0"/>
              </a:ext>
            </a:extLst>
          </a:blip>
          <a:stretch>
            <a:fillRect/>
          </a:stretch>
        </p:blipFill>
        <p:spPr>
          <a:xfrm>
            <a:off x="2624472" y="4558965"/>
            <a:ext cx="2582598" cy="1459063"/>
          </a:xfrm>
          <a:prstGeom prst="rect">
            <a:avLst/>
          </a:prstGeom>
        </p:spPr>
      </p:pic>
      <p:sp>
        <p:nvSpPr>
          <p:cNvPr id="9" name="Text Placeholder 2">
            <a:extLst>
              <a:ext uri="{FF2B5EF4-FFF2-40B4-BE49-F238E27FC236}">
                <a16:creationId xmlns:a16="http://schemas.microsoft.com/office/drawing/2014/main" id="{519A842E-87FE-4106-808F-CBA00FD1E49A}"/>
              </a:ext>
            </a:extLst>
          </p:cNvPr>
          <p:cNvSpPr txBox="1">
            <a:spLocks/>
          </p:cNvSpPr>
          <p:nvPr/>
        </p:nvSpPr>
        <p:spPr>
          <a:xfrm>
            <a:off x="5416735" y="1808162"/>
            <a:ext cx="6475228" cy="4321175"/>
          </a:xfrm>
          <a:prstGeom prst="rect">
            <a:avLst/>
          </a:prstGeom>
          <a:solidFill>
            <a:schemeClr val="bg2">
              <a:lumMod val="95000"/>
            </a:schemeClr>
          </a:solidFill>
          <a:ln>
            <a:noFill/>
          </a:ln>
        </p:spPr>
        <p:txBody>
          <a:bodyPr vert="horz" lIns="90000" tIns="90000" rIns="90000" bIns="90000" rtlCol="0">
            <a:noAutofit/>
          </a:bodyPr>
          <a:lstStyle>
            <a:lvl1pPr marL="171450" indent="-171450" algn="l" defTabSz="685800" rtl="0" eaLnBrk="1" latinLnBrk="0" hangingPunct="1">
              <a:lnSpc>
                <a:spcPct val="11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GB" sz="1600" b="1" dirty="0">
                <a:solidFill>
                  <a:schemeClr val="accent3"/>
                </a:solidFill>
              </a:rPr>
              <a:t>(5) Communication Tools</a:t>
            </a:r>
          </a:p>
          <a:p>
            <a:r>
              <a:rPr lang="en-GB" sz="1600" dirty="0">
                <a:solidFill>
                  <a:srgbClr val="000000"/>
                </a:solidFill>
                <a:ea typeface="Arial" panose="020B0604020202020204" pitchFamily="34" charset="0"/>
              </a:rPr>
              <a:t>K</a:t>
            </a:r>
            <a:r>
              <a:rPr lang="en-GB" sz="1600" dirty="0">
                <a:solidFill>
                  <a:srgbClr val="000000"/>
                </a:solidFill>
                <a:effectLst/>
                <a:ea typeface="Arial" panose="020B0604020202020204" pitchFamily="34" charset="0"/>
              </a:rPr>
              <a:t>eep communications brief, </a:t>
            </a:r>
            <a:br>
              <a:rPr lang="en-GB" sz="1600" dirty="0">
                <a:solidFill>
                  <a:srgbClr val="000000"/>
                </a:solidFill>
                <a:effectLst/>
                <a:ea typeface="Arial" panose="020B0604020202020204" pitchFamily="34" charset="0"/>
              </a:rPr>
            </a:br>
            <a:r>
              <a:rPr lang="en-GB" sz="1600" dirty="0">
                <a:solidFill>
                  <a:srgbClr val="000000"/>
                </a:solidFill>
                <a:effectLst/>
                <a:ea typeface="Arial" panose="020B0604020202020204" pitchFamily="34" charset="0"/>
              </a:rPr>
              <a:t>straightforward &amp; visual </a:t>
            </a:r>
            <a:br>
              <a:rPr lang="en-GB" sz="1600" dirty="0">
                <a:solidFill>
                  <a:srgbClr val="000000"/>
                </a:solidFill>
                <a:effectLst/>
                <a:ea typeface="Arial" panose="020B0604020202020204" pitchFamily="34" charset="0"/>
              </a:rPr>
            </a:br>
            <a:r>
              <a:rPr lang="en-GB" sz="1600" dirty="0">
                <a:solidFill>
                  <a:srgbClr val="000000"/>
                </a:solidFill>
                <a:effectLst/>
                <a:ea typeface="Arial" panose="020B0604020202020204" pitchFamily="34" charset="0"/>
              </a:rPr>
              <a:t>where possible</a:t>
            </a:r>
            <a:endParaRPr lang="en-GB" sz="1600" b="1" dirty="0"/>
          </a:p>
          <a:p>
            <a:r>
              <a:rPr lang="en-GB" sz="1600" dirty="0"/>
              <a:t>Communication &amp; business </a:t>
            </a:r>
            <a:br>
              <a:rPr lang="en-GB" sz="1600" dirty="0"/>
            </a:br>
            <a:r>
              <a:rPr lang="en-GB" sz="1600" dirty="0"/>
              <a:t>partnering of risk &amp; control</a:t>
            </a:r>
          </a:p>
          <a:p>
            <a:r>
              <a:rPr lang="en-GB" sz="1600" dirty="0"/>
              <a:t>Communicate successes</a:t>
            </a:r>
          </a:p>
        </p:txBody>
      </p:sp>
      <p:pic>
        <p:nvPicPr>
          <p:cNvPr id="12" name="Picture 11">
            <a:extLst>
              <a:ext uri="{FF2B5EF4-FFF2-40B4-BE49-F238E27FC236}">
                <a16:creationId xmlns:a16="http://schemas.microsoft.com/office/drawing/2014/main" id="{A51A36BF-BD22-4E80-98EE-61416EC13F01}"/>
              </a:ext>
            </a:extLst>
          </p:cNvPr>
          <p:cNvPicPr>
            <a:picLocks noChangeAspect="1"/>
          </p:cNvPicPr>
          <p:nvPr/>
        </p:nvPicPr>
        <p:blipFill>
          <a:blip r:embed="rId4"/>
          <a:stretch>
            <a:fillRect/>
          </a:stretch>
        </p:blipFill>
        <p:spPr>
          <a:xfrm>
            <a:off x="10182928" y="1993419"/>
            <a:ext cx="1228725" cy="1646744"/>
          </a:xfrm>
          <a:prstGeom prst="rect">
            <a:avLst/>
          </a:prstGeom>
        </p:spPr>
      </p:pic>
      <p:pic>
        <p:nvPicPr>
          <p:cNvPr id="14" name="Picture 13">
            <a:extLst>
              <a:ext uri="{FF2B5EF4-FFF2-40B4-BE49-F238E27FC236}">
                <a16:creationId xmlns:a16="http://schemas.microsoft.com/office/drawing/2014/main" id="{D29A5F43-E9BE-4C1E-ADEB-B69A05943FB3}"/>
              </a:ext>
            </a:extLst>
          </p:cNvPr>
          <p:cNvPicPr/>
          <p:nvPr/>
        </p:nvPicPr>
        <p:blipFill>
          <a:blip r:embed="rId5">
            <a:extLst>
              <a:ext uri="{28A0092B-C50C-407E-A947-70E740481C1C}">
                <a14:useLocalDpi xmlns:a14="http://schemas.microsoft.com/office/drawing/2010/main" val="0"/>
              </a:ext>
            </a:extLst>
          </a:blip>
          <a:stretch>
            <a:fillRect/>
          </a:stretch>
        </p:blipFill>
        <p:spPr>
          <a:xfrm>
            <a:off x="8688239" y="1993419"/>
            <a:ext cx="1228725" cy="1638300"/>
          </a:xfrm>
          <a:prstGeom prst="rect">
            <a:avLst/>
          </a:prstGeom>
        </p:spPr>
      </p:pic>
      <p:sp>
        <p:nvSpPr>
          <p:cNvPr id="16" name="TextBox 15">
            <a:extLst>
              <a:ext uri="{FF2B5EF4-FFF2-40B4-BE49-F238E27FC236}">
                <a16:creationId xmlns:a16="http://schemas.microsoft.com/office/drawing/2014/main" id="{C6F10891-6FB5-4027-AE32-D48B139296A5}"/>
              </a:ext>
            </a:extLst>
          </p:cNvPr>
          <p:cNvSpPr txBox="1"/>
          <p:nvPr/>
        </p:nvSpPr>
        <p:spPr>
          <a:xfrm>
            <a:off x="8588102" y="3707370"/>
            <a:ext cx="3369236" cy="646331"/>
          </a:xfrm>
          <a:prstGeom prst="rect">
            <a:avLst/>
          </a:prstGeom>
          <a:noFill/>
        </p:spPr>
        <p:txBody>
          <a:bodyPr wrap="square">
            <a:spAutoFit/>
          </a:bodyPr>
          <a:lstStyle/>
          <a:p>
            <a:r>
              <a:rPr lang="en-GB" sz="1200" dirty="0"/>
              <a:t>Before and after visual example using photographs for a benzene exposure control improvement using closed loop system</a:t>
            </a:r>
          </a:p>
        </p:txBody>
      </p:sp>
      <p:pic>
        <p:nvPicPr>
          <p:cNvPr id="10" name="Picture 9">
            <a:extLst>
              <a:ext uri="{FF2B5EF4-FFF2-40B4-BE49-F238E27FC236}">
                <a16:creationId xmlns:a16="http://schemas.microsoft.com/office/drawing/2014/main" id="{9BBEA87D-4202-47F1-8E07-81AD0C5AB11B}"/>
              </a:ext>
            </a:extLst>
          </p:cNvPr>
          <p:cNvPicPr>
            <a:picLocks noChangeAspect="1"/>
          </p:cNvPicPr>
          <p:nvPr/>
        </p:nvPicPr>
        <p:blipFill>
          <a:blip r:embed="rId6"/>
          <a:srcRect/>
          <a:stretch/>
        </p:blipFill>
        <p:spPr>
          <a:xfrm>
            <a:off x="5570647" y="4365908"/>
            <a:ext cx="3871063" cy="1609589"/>
          </a:xfrm>
          <a:prstGeom prst="rect">
            <a:avLst/>
          </a:prstGeom>
        </p:spPr>
      </p:pic>
      <p:pic>
        <p:nvPicPr>
          <p:cNvPr id="18" name="Picture 17">
            <a:extLst>
              <a:ext uri="{FF2B5EF4-FFF2-40B4-BE49-F238E27FC236}">
                <a16:creationId xmlns:a16="http://schemas.microsoft.com/office/drawing/2014/main" id="{4FEDBDE0-E569-4CF7-BCE4-B286F4D50F6F}"/>
              </a:ext>
            </a:extLst>
          </p:cNvPr>
          <p:cNvPicPr>
            <a:picLocks noChangeAspect="1"/>
          </p:cNvPicPr>
          <p:nvPr/>
        </p:nvPicPr>
        <p:blipFill rotWithShape="1">
          <a:blip r:embed="rId7"/>
          <a:srcRect r="4238"/>
          <a:stretch/>
        </p:blipFill>
        <p:spPr>
          <a:xfrm>
            <a:off x="414269" y="3468246"/>
            <a:ext cx="2148178" cy="1614117"/>
          </a:xfrm>
          <a:prstGeom prst="rect">
            <a:avLst/>
          </a:prstGeom>
        </p:spPr>
      </p:pic>
    </p:spTree>
    <p:extLst>
      <p:ext uri="{BB962C8B-B14F-4D97-AF65-F5344CB8AC3E}">
        <p14:creationId xmlns:p14="http://schemas.microsoft.com/office/powerpoint/2010/main" val="117213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1679-0829-4F89-AD05-F86651F7AD00}"/>
              </a:ext>
            </a:extLst>
          </p:cNvPr>
          <p:cNvSpPr>
            <a:spLocks noGrp="1"/>
          </p:cNvSpPr>
          <p:nvPr>
            <p:ph type="title"/>
          </p:nvPr>
        </p:nvSpPr>
        <p:spPr/>
        <p:txBody>
          <a:bodyPr/>
          <a:lstStyle/>
          <a:p>
            <a:r>
              <a:rPr lang="en-GB" sz="3200" dirty="0"/>
              <a:t>Health risk assessment (1)</a:t>
            </a:r>
            <a:br>
              <a:rPr lang="en-GB" sz="3200" dirty="0"/>
            </a:br>
            <a:endParaRPr lang="en-GB" sz="3200" dirty="0"/>
          </a:p>
        </p:txBody>
      </p:sp>
      <p:sp>
        <p:nvSpPr>
          <p:cNvPr id="3" name="Text Placeholder 2">
            <a:extLst>
              <a:ext uri="{FF2B5EF4-FFF2-40B4-BE49-F238E27FC236}">
                <a16:creationId xmlns:a16="http://schemas.microsoft.com/office/drawing/2014/main" id="{B1466B19-7CB4-4228-BE9F-F72BBC636083}"/>
              </a:ext>
            </a:extLst>
          </p:cNvPr>
          <p:cNvSpPr>
            <a:spLocks noGrp="1"/>
          </p:cNvSpPr>
          <p:nvPr>
            <p:ph type="body" sz="quarter" idx="10"/>
          </p:nvPr>
        </p:nvSpPr>
        <p:spPr/>
        <p:txBody>
          <a:bodyPr/>
          <a:lstStyle/>
          <a:p>
            <a:pPr marL="0" indent="0">
              <a:buNone/>
              <a:tabLst>
                <a:tab pos="449263" algn="l"/>
              </a:tabLst>
            </a:pPr>
            <a:r>
              <a:rPr lang="en-GB" sz="1800" b="1" dirty="0">
                <a:solidFill>
                  <a:schemeClr val="accent3"/>
                </a:solidFill>
                <a:effectLst/>
                <a:ea typeface="Times New Roman" panose="02020603050405020304" pitchFamily="18" charset="0"/>
              </a:rPr>
              <a:t>AIM: To identify workplace health hazards, evaluate their risks to health &amp; determine appropriate control &amp; recovery measures.</a:t>
            </a:r>
            <a:endParaRPr lang="en-GB" dirty="0">
              <a:solidFill>
                <a:schemeClr val="accent3"/>
              </a:solidFill>
            </a:endParaRPr>
          </a:p>
        </p:txBody>
      </p:sp>
      <p:pic>
        <p:nvPicPr>
          <p:cNvPr id="6" name="Picture 5">
            <a:extLst>
              <a:ext uri="{FF2B5EF4-FFF2-40B4-BE49-F238E27FC236}">
                <a16:creationId xmlns:a16="http://schemas.microsoft.com/office/drawing/2014/main" id="{1A6F85C1-D90C-4C77-8C0E-9B9D509EBFEE}"/>
              </a:ext>
            </a:extLst>
          </p:cNvPr>
          <p:cNvPicPr>
            <a:picLocks noChangeAspect="1"/>
          </p:cNvPicPr>
          <p:nvPr/>
        </p:nvPicPr>
        <p:blipFill>
          <a:blip r:embed="rId3"/>
          <a:stretch>
            <a:fillRect/>
          </a:stretch>
        </p:blipFill>
        <p:spPr>
          <a:xfrm>
            <a:off x="2472674" y="2240802"/>
            <a:ext cx="7892684" cy="4077198"/>
          </a:xfrm>
          <a:prstGeom prst="rect">
            <a:avLst/>
          </a:prstGeom>
        </p:spPr>
      </p:pic>
    </p:spTree>
    <p:extLst>
      <p:ext uri="{BB962C8B-B14F-4D97-AF65-F5344CB8AC3E}">
        <p14:creationId xmlns:p14="http://schemas.microsoft.com/office/powerpoint/2010/main" val="126439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3277-C327-4596-A166-DF86AD8B8D60}"/>
              </a:ext>
            </a:extLst>
          </p:cNvPr>
          <p:cNvSpPr>
            <a:spLocks noGrp="1"/>
          </p:cNvSpPr>
          <p:nvPr>
            <p:ph type="title"/>
          </p:nvPr>
        </p:nvSpPr>
        <p:spPr/>
        <p:txBody>
          <a:bodyPr/>
          <a:lstStyle/>
          <a:p>
            <a:r>
              <a:rPr lang="en-GB" sz="3200" dirty="0"/>
              <a:t>Health risk assessment (2)</a:t>
            </a:r>
            <a:br>
              <a:rPr lang="en-GB" sz="3200" dirty="0"/>
            </a:br>
            <a:endParaRPr lang="en-GB" sz="3200" dirty="0"/>
          </a:p>
        </p:txBody>
      </p:sp>
      <p:sp>
        <p:nvSpPr>
          <p:cNvPr id="3" name="Text Placeholder 2">
            <a:extLst>
              <a:ext uri="{FF2B5EF4-FFF2-40B4-BE49-F238E27FC236}">
                <a16:creationId xmlns:a16="http://schemas.microsoft.com/office/drawing/2014/main" id="{5A430580-E4C5-402F-88CF-2A880D2AAA7E}"/>
              </a:ext>
            </a:extLst>
          </p:cNvPr>
          <p:cNvSpPr>
            <a:spLocks noGrp="1"/>
          </p:cNvSpPr>
          <p:nvPr>
            <p:ph type="body" sz="quarter" idx="10"/>
          </p:nvPr>
        </p:nvSpPr>
        <p:spPr>
          <a:xfrm>
            <a:off x="300039" y="1808163"/>
            <a:ext cx="5719762" cy="4321175"/>
          </a:xfrm>
        </p:spPr>
        <p:txBody>
          <a:bodyPr/>
          <a:lstStyle/>
          <a:p>
            <a:pPr>
              <a:tabLst>
                <a:tab pos="449263" algn="l"/>
              </a:tabLst>
            </a:pPr>
            <a:r>
              <a:rPr lang="en-GB" sz="1800" dirty="0"/>
              <a:t>Organization, scope &amp; resources</a:t>
            </a:r>
          </a:p>
          <a:p>
            <a:pPr>
              <a:tabLst>
                <a:tab pos="449263" algn="l"/>
              </a:tabLst>
            </a:pPr>
            <a:r>
              <a:rPr lang="en-GB" sz="1800" dirty="0"/>
              <a:t>Hazard identification including inventory &amp; hazard assessment	</a:t>
            </a:r>
          </a:p>
          <a:p>
            <a:pPr>
              <a:tabLst>
                <a:tab pos="449263" algn="l"/>
              </a:tabLst>
            </a:pPr>
            <a:r>
              <a:rPr lang="en-GB" sz="1800" dirty="0"/>
              <a:t>Health risk assessment process </a:t>
            </a:r>
          </a:p>
          <a:p>
            <a:pPr lvl="1">
              <a:tabLst>
                <a:tab pos="449263" algn="l"/>
              </a:tabLst>
            </a:pPr>
            <a:r>
              <a:rPr lang="en-GB" dirty="0"/>
              <a:t>Risk rating schemes</a:t>
            </a:r>
          </a:p>
          <a:p>
            <a:pPr lvl="1">
              <a:tabLst>
                <a:tab pos="449263" algn="l"/>
              </a:tabLst>
            </a:pPr>
            <a:r>
              <a:rPr lang="en-GB" dirty="0"/>
              <a:t>Qualitative risk assessment methodology &amp; tools </a:t>
            </a:r>
          </a:p>
          <a:p>
            <a:pPr lvl="1">
              <a:tabLst>
                <a:tab pos="449263" algn="l"/>
              </a:tabLst>
            </a:pPr>
            <a:r>
              <a:rPr lang="en-GB" dirty="0"/>
              <a:t>Quantitative exposure assessment:  types, future technologies</a:t>
            </a:r>
          </a:p>
          <a:p>
            <a:pPr lvl="1">
              <a:tabLst>
                <a:tab pos="449263" algn="l"/>
              </a:tabLst>
            </a:pPr>
            <a:r>
              <a:rPr lang="en-GB" dirty="0"/>
              <a:t>Simple spreadsheet tool provided (slide 8)</a:t>
            </a:r>
          </a:p>
          <a:p>
            <a:endParaRPr lang="en-GB" sz="1800" dirty="0"/>
          </a:p>
        </p:txBody>
      </p:sp>
      <p:sp>
        <p:nvSpPr>
          <p:cNvPr id="5" name="TextBox 4">
            <a:extLst>
              <a:ext uri="{FF2B5EF4-FFF2-40B4-BE49-F238E27FC236}">
                <a16:creationId xmlns:a16="http://schemas.microsoft.com/office/drawing/2014/main" id="{50F11E30-274C-435E-AEAB-2F7D7673B642}"/>
              </a:ext>
            </a:extLst>
          </p:cNvPr>
          <p:cNvSpPr txBox="1"/>
          <p:nvPr/>
        </p:nvSpPr>
        <p:spPr>
          <a:xfrm>
            <a:off x="5827196" y="1808163"/>
            <a:ext cx="7023866" cy="276999"/>
          </a:xfrm>
          <a:prstGeom prst="rect">
            <a:avLst/>
          </a:prstGeom>
          <a:noFill/>
        </p:spPr>
        <p:txBody>
          <a:bodyPr wrap="square" rtlCol="0">
            <a:spAutoFit/>
          </a:bodyPr>
          <a:lstStyle/>
          <a:p>
            <a:r>
              <a:rPr lang="en-GB" sz="1200" b="1" dirty="0">
                <a:solidFill>
                  <a:schemeClr val="accent2"/>
                </a:solidFill>
                <a:effectLst/>
                <a:latin typeface="Arial" panose="020B0604020202020204" pitchFamily="34" charset="0"/>
                <a:ea typeface="Times New Roman" panose="02020603050405020304" pitchFamily="18" charset="0"/>
              </a:rPr>
              <a:t>Example higher-risk hazards, health effects, and activities in the oil &amp; gas industry</a:t>
            </a:r>
            <a:endParaRPr lang="en-GB" sz="1200" b="1" dirty="0">
              <a:solidFill>
                <a:schemeClr val="accent2"/>
              </a:solidFill>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EA35D578-A3F0-4AB5-B818-CA57AE1FA307}"/>
              </a:ext>
            </a:extLst>
          </p:cNvPr>
          <p:cNvPicPr>
            <a:picLocks noChangeAspect="1"/>
          </p:cNvPicPr>
          <p:nvPr/>
        </p:nvPicPr>
        <p:blipFill>
          <a:blip r:embed="rId3"/>
          <a:stretch>
            <a:fillRect/>
          </a:stretch>
        </p:blipFill>
        <p:spPr>
          <a:xfrm>
            <a:off x="6570919" y="2165038"/>
            <a:ext cx="4699593" cy="3970148"/>
          </a:xfrm>
          <a:prstGeom prst="rect">
            <a:avLst/>
          </a:prstGeom>
        </p:spPr>
      </p:pic>
    </p:spTree>
    <p:extLst>
      <p:ext uri="{BB962C8B-B14F-4D97-AF65-F5344CB8AC3E}">
        <p14:creationId xmlns:p14="http://schemas.microsoft.com/office/powerpoint/2010/main" val="145196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3E1F-0E47-41FE-8E87-DBA8D0010E7F}"/>
              </a:ext>
            </a:extLst>
          </p:cNvPr>
          <p:cNvSpPr>
            <a:spLocks noGrp="1"/>
          </p:cNvSpPr>
          <p:nvPr>
            <p:ph type="title"/>
          </p:nvPr>
        </p:nvSpPr>
        <p:spPr/>
        <p:txBody>
          <a:bodyPr/>
          <a:lstStyle/>
          <a:p>
            <a:r>
              <a:rPr lang="en-GB" sz="3200" dirty="0"/>
              <a:t>Health risk assessment (3)</a:t>
            </a:r>
            <a:endParaRPr lang="en-GB" dirty="0"/>
          </a:p>
        </p:txBody>
      </p:sp>
      <p:sp>
        <p:nvSpPr>
          <p:cNvPr id="3" name="Text Placeholder 2">
            <a:extLst>
              <a:ext uri="{FF2B5EF4-FFF2-40B4-BE49-F238E27FC236}">
                <a16:creationId xmlns:a16="http://schemas.microsoft.com/office/drawing/2014/main" id="{93B0AA02-723E-4254-8EC1-A7437FFCDBE1}"/>
              </a:ext>
            </a:extLst>
          </p:cNvPr>
          <p:cNvSpPr>
            <a:spLocks noGrp="1"/>
          </p:cNvSpPr>
          <p:nvPr>
            <p:ph type="body" sz="quarter" idx="10"/>
          </p:nvPr>
        </p:nvSpPr>
        <p:spPr>
          <a:xfrm>
            <a:off x="301713" y="1808163"/>
            <a:ext cx="11591925" cy="4183701"/>
          </a:xfrm>
        </p:spPr>
        <p:txBody>
          <a:bodyPr/>
          <a:lstStyle/>
          <a:p>
            <a:pPr>
              <a:tabLst>
                <a:tab pos="449263" algn="l"/>
              </a:tabLst>
            </a:pPr>
            <a:r>
              <a:rPr lang="en-GB" sz="1800" dirty="0"/>
              <a:t>Health Risk Management</a:t>
            </a:r>
          </a:p>
          <a:p>
            <a:pPr lvl="1">
              <a:tabLst>
                <a:tab pos="449263" algn="l"/>
              </a:tabLst>
            </a:pPr>
            <a:r>
              <a:rPr lang="en-GB" dirty="0"/>
              <a:t>Control &amp; recovery Measures </a:t>
            </a:r>
          </a:p>
          <a:p>
            <a:pPr lvl="1">
              <a:tabLst>
                <a:tab pos="449263" algn="l"/>
              </a:tabLst>
            </a:pPr>
            <a:r>
              <a:rPr lang="en-GB" dirty="0"/>
              <a:t>Maintenance of control &amp; recovery measures</a:t>
            </a:r>
          </a:p>
          <a:p>
            <a:pPr lvl="1">
              <a:tabLst>
                <a:tab pos="449263" algn="l"/>
              </a:tabLst>
            </a:pPr>
            <a:r>
              <a:rPr lang="en-GB" dirty="0"/>
              <a:t>Communicating controls &amp; recovery measures </a:t>
            </a:r>
          </a:p>
          <a:p>
            <a:pPr lvl="1">
              <a:tabLst>
                <a:tab pos="449263" algn="l"/>
              </a:tabLst>
            </a:pPr>
            <a:r>
              <a:rPr lang="en-GB" dirty="0"/>
              <a:t>Health Surveillance &amp; occupational epidemiology</a:t>
            </a:r>
          </a:p>
          <a:p>
            <a:pPr lvl="1">
              <a:tabLst>
                <a:tab pos="449263" algn="l"/>
              </a:tabLst>
            </a:pPr>
            <a:r>
              <a:rPr lang="en-GB" dirty="0"/>
              <a:t>Documenting &amp; reviewing HRAs</a:t>
            </a:r>
          </a:p>
          <a:p>
            <a:pPr lvl="1">
              <a:tabLst>
                <a:tab pos="449263" algn="l"/>
              </a:tabLst>
            </a:pPr>
            <a:r>
              <a:rPr lang="en-GB" dirty="0"/>
              <a:t>Competence &amp; training of Assessors</a:t>
            </a:r>
          </a:p>
          <a:p>
            <a:endParaRPr lang="en-GB" sz="1800" dirty="0"/>
          </a:p>
        </p:txBody>
      </p:sp>
    </p:spTree>
    <p:extLst>
      <p:ext uri="{BB962C8B-B14F-4D97-AF65-F5344CB8AC3E}">
        <p14:creationId xmlns:p14="http://schemas.microsoft.com/office/powerpoint/2010/main" val="31852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3E1F-0E47-41FE-8E87-DBA8D0010E7F}"/>
              </a:ext>
            </a:extLst>
          </p:cNvPr>
          <p:cNvSpPr>
            <a:spLocks noGrp="1"/>
          </p:cNvSpPr>
          <p:nvPr>
            <p:ph type="title"/>
          </p:nvPr>
        </p:nvSpPr>
        <p:spPr/>
        <p:txBody>
          <a:bodyPr/>
          <a:lstStyle/>
          <a:p>
            <a:r>
              <a:rPr lang="en-GB" sz="3200" dirty="0"/>
              <a:t>Health risk management (3)</a:t>
            </a:r>
            <a:endParaRPr lang="en-GB" dirty="0"/>
          </a:p>
        </p:txBody>
      </p:sp>
      <p:sp>
        <p:nvSpPr>
          <p:cNvPr id="3" name="Text Placeholder 2">
            <a:extLst>
              <a:ext uri="{FF2B5EF4-FFF2-40B4-BE49-F238E27FC236}">
                <a16:creationId xmlns:a16="http://schemas.microsoft.com/office/drawing/2014/main" id="{93B0AA02-723E-4254-8EC1-A7437FFCDBE1}"/>
              </a:ext>
            </a:extLst>
          </p:cNvPr>
          <p:cNvSpPr>
            <a:spLocks noGrp="1"/>
          </p:cNvSpPr>
          <p:nvPr>
            <p:ph type="body" sz="quarter" idx="10"/>
          </p:nvPr>
        </p:nvSpPr>
        <p:spPr>
          <a:xfrm>
            <a:off x="301713" y="1808164"/>
            <a:ext cx="11591925" cy="1222116"/>
          </a:xfrm>
        </p:spPr>
        <p:txBody>
          <a:bodyPr/>
          <a:lstStyle/>
          <a:p>
            <a:pPr>
              <a:tabLst>
                <a:tab pos="449263" algn="l"/>
              </a:tabLst>
            </a:pPr>
            <a:r>
              <a:rPr lang="en-GB" sz="1700" dirty="0"/>
              <a:t>Control &amp; recovery Measures </a:t>
            </a:r>
          </a:p>
          <a:p>
            <a:pPr>
              <a:tabLst>
                <a:tab pos="449263" algn="l"/>
              </a:tabLst>
            </a:pPr>
            <a:r>
              <a:rPr lang="en-GB" sz="1700" dirty="0"/>
              <a:t>Maintenance of control &amp; recovery measures</a:t>
            </a:r>
          </a:p>
          <a:p>
            <a:pPr>
              <a:tabLst>
                <a:tab pos="449263" algn="l"/>
              </a:tabLst>
            </a:pPr>
            <a:r>
              <a:rPr lang="en-GB" sz="1700" dirty="0"/>
              <a:t>Communicating controls &amp; recovery measures </a:t>
            </a:r>
          </a:p>
          <a:p>
            <a:endParaRPr lang="en-GB" dirty="0"/>
          </a:p>
        </p:txBody>
      </p:sp>
      <p:sp>
        <p:nvSpPr>
          <p:cNvPr id="6" name="TextBox 5">
            <a:extLst>
              <a:ext uri="{FF2B5EF4-FFF2-40B4-BE49-F238E27FC236}">
                <a16:creationId xmlns:a16="http://schemas.microsoft.com/office/drawing/2014/main" id="{3C0F04F6-C7BD-45FC-B593-ACFD5F77C145}"/>
              </a:ext>
            </a:extLst>
          </p:cNvPr>
          <p:cNvSpPr txBox="1"/>
          <p:nvPr/>
        </p:nvSpPr>
        <p:spPr>
          <a:xfrm>
            <a:off x="5448300" y="1606491"/>
            <a:ext cx="6096000" cy="1287532"/>
          </a:xfrm>
          <a:prstGeom prst="rect">
            <a:avLst/>
          </a:prstGeom>
          <a:noFill/>
        </p:spPr>
        <p:txBody>
          <a:bodyPr wrap="square">
            <a:spAutoFit/>
          </a:bodyPr>
          <a:lstStyle/>
          <a:p>
            <a:pPr marL="285750" indent="-285750">
              <a:lnSpc>
                <a:spcPct val="150000"/>
              </a:lnSpc>
              <a:buFont typeface="Arial" panose="020B0604020202020204" pitchFamily="34" charset="0"/>
              <a:buChar char="•"/>
              <a:tabLst>
                <a:tab pos="449263" algn="l"/>
              </a:tabLst>
            </a:pPr>
            <a:r>
              <a:rPr lang="en-GB" sz="1800" dirty="0"/>
              <a:t>Health Surveillance &amp; occupational epidemiology</a:t>
            </a:r>
          </a:p>
          <a:p>
            <a:pPr marL="285750" indent="-285750">
              <a:lnSpc>
                <a:spcPct val="150000"/>
              </a:lnSpc>
              <a:buFont typeface="Arial" panose="020B0604020202020204" pitchFamily="34" charset="0"/>
              <a:buChar char="•"/>
              <a:tabLst>
                <a:tab pos="449263" algn="l"/>
              </a:tabLst>
            </a:pPr>
            <a:r>
              <a:rPr lang="en-GB" sz="1800" dirty="0"/>
              <a:t>Documenting &amp; reviewing HRAs</a:t>
            </a:r>
          </a:p>
          <a:p>
            <a:pPr marL="285750" indent="-285750">
              <a:lnSpc>
                <a:spcPct val="150000"/>
              </a:lnSpc>
              <a:buFont typeface="Arial" panose="020B0604020202020204" pitchFamily="34" charset="0"/>
              <a:buChar char="•"/>
              <a:tabLst>
                <a:tab pos="449263" algn="l"/>
              </a:tabLst>
            </a:pPr>
            <a:r>
              <a:rPr lang="en-GB" sz="1800" dirty="0"/>
              <a:t>Competence &amp; training of Assessors</a:t>
            </a:r>
          </a:p>
        </p:txBody>
      </p:sp>
      <p:pic>
        <p:nvPicPr>
          <p:cNvPr id="7" name="Picture 6">
            <a:extLst>
              <a:ext uri="{FF2B5EF4-FFF2-40B4-BE49-F238E27FC236}">
                <a16:creationId xmlns:a16="http://schemas.microsoft.com/office/drawing/2014/main" id="{62354719-FE98-4D07-9545-EE535B4508C4}"/>
              </a:ext>
            </a:extLst>
          </p:cNvPr>
          <p:cNvPicPr>
            <a:picLocks noChangeAspect="1"/>
          </p:cNvPicPr>
          <p:nvPr/>
        </p:nvPicPr>
        <p:blipFill>
          <a:blip r:embed="rId3"/>
          <a:stretch>
            <a:fillRect/>
          </a:stretch>
        </p:blipFill>
        <p:spPr>
          <a:xfrm>
            <a:off x="392955" y="3235547"/>
            <a:ext cx="10814985" cy="2721700"/>
          </a:xfrm>
          <a:prstGeom prst="rect">
            <a:avLst/>
          </a:prstGeom>
        </p:spPr>
      </p:pic>
    </p:spTree>
    <p:extLst>
      <p:ext uri="{BB962C8B-B14F-4D97-AF65-F5344CB8AC3E}">
        <p14:creationId xmlns:p14="http://schemas.microsoft.com/office/powerpoint/2010/main" val="904497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E821-6EAF-43DC-B275-080B857CE7F9}"/>
              </a:ext>
            </a:extLst>
          </p:cNvPr>
          <p:cNvSpPr>
            <a:spLocks noGrp="1"/>
          </p:cNvSpPr>
          <p:nvPr>
            <p:ph type="title"/>
          </p:nvPr>
        </p:nvSpPr>
        <p:spPr/>
        <p:txBody>
          <a:bodyPr/>
          <a:lstStyle/>
          <a:p>
            <a:r>
              <a:rPr lang="en-GB" dirty="0"/>
              <a:t>Simple HRA Tool</a:t>
            </a:r>
          </a:p>
        </p:txBody>
      </p:sp>
      <p:pic>
        <p:nvPicPr>
          <p:cNvPr id="13" name="Picture 12">
            <a:extLst>
              <a:ext uri="{FF2B5EF4-FFF2-40B4-BE49-F238E27FC236}">
                <a16:creationId xmlns:a16="http://schemas.microsoft.com/office/drawing/2014/main" id="{487DFDF3-3F68-4B7A-B4C6-9DBEE98157B8}"/>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300038" y="1808163"/>
            <a:ext cx="3415857" cy="2138170"/>
          </a:xfrm>
          <a:prstGeom prst="rect">
            <a:avLst/>
          </a:prstGeom>
          <a:solidFill>
            <a:schemeClr val="bg1"/>
          </a:solidFill>
          <a:ln>
            <a:solidFill>
              <a:schemeClr val="accent5"/>
            </a:solidFill>
          </a:ln>
        </p:spPr>
      </p:pic>
      <p:pic>
        <p:nvPicPr>
          <p:cNvPr id="15" name="Picture 14">
            <a:extLst>
              <a:ext uri="{FF2B5EF4-FFF2-40B4-BE49-F238E27FC236}">
                <a16:creationId xmlns:a16="http://schemas.microsoft.com/office/drawing/2014/main" id="{E9E170AF-0531-4501-86F1-63EBBD9E1C3C}"/>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344253" y="2777276"/>
            <a:ext cx="6964129" cy="1536888"/>
          </a:xfrm>
          <a:prstGeom prst="rect">
            <a:avLst/>
          </a:prstGeom>
        </p:spPr>
      </p:pic>
      <p:pic>
        <p:nvPicPr>
          <p:cNvPr id="11" name="Picture 10">
            <a:extLst>
              <a:ext uri="{FF2B5EF4-FFF2-40B4-BE49-F238E27FC236}">
                <a16:creationId xmlns:a16="http://schemas.microsoft.com/office/drawing/2014/main" id="{B282FED6-941A-4EB8-ADD0-9E284BDDB710}"/>
              </a:ext>
            </a:extLst>
          </p:cNvPr>
          <p:cNvPicPr>
            <a:picLocks noChangeAspect="1"/>
          </p:cNvPicPr>
          <p:nvPr/>
        </p:nvPicPr>
        <p:blipFill>
          <a:blip r:embed="rId7"/>
          <a:stretch>
            <a:fillRect/>
          </a:stretch>
        </p:blipFill>
        <p:spPr>
          <a:xfrm>
            <a:off x="676749" y="3915940"/>
            <a:ext cx="3231053" cy="2351960"/>
          </a:xfrm>
          <a:prstGeom prst="rect">
            <a:avLst/>
          </a:prstGeom>
        </p:spPr>
      </p:pic>
      <p:pic>
        <p:nvPicPr>
          <p:cNvPr id="9" name="Picture 8">
            <a:extLst>
              <a:ext uri="{FF2B5EF4-FFF2-40B4-BE49-F238E27FC236}">
                <a16:creationId xmlns:a16="http://schemas.microsoft.com/office/drawing/2014/main" id="{59F6B919-151C-414F-B3D5-52732F88D468}"/>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Lst>
          </a:blip>
          <a:stretch>
            <a:fillRect/>
          </a:stretch>
        </p:blipFill>
        <p:spPr>
          <a:xfrm>
            <a:off x="3795122" y="2230904"/>
            <a:ext cx="8096842" cy="3753774"/>
          </a:xfrm>
          <a:prstGeom prst="rect">
            <a:avLst/>
          </a:prstGeom>
          <a:ln>
            <a:solidFill>
              <a:schemeClr val="accent5"/>
            </a:solidFill>
          </a:ln>
        </p:spPr>
      </p:pic>
    </p:spTree>
    <p:extLst>
      <p:ext uri="{BB962C8B-B14F-4D97-AF65-F5344CB8AC3E}">
        <p14:creationId xmlns:p14="http://schemas.microsoft.com/office/powerpoint/2010/main" val="3975790405"/>
      </p:ext>
    </p:extLst>
  </p:cSld>
  <p:clrMapOvr>
    <a:masterClrMapping/>
  </p:clrMapOvr>
</p:sld>
</file>

<file path=ppt/theme/theme1.xml><?xml version="1.0" encoding="utf-8"?>
<a:theme xmlns:a="http://schemas.openxmlformats.org/drawingml/2006/main" name="IOGP">
  <a:themeElements>
    <a:clrScheme name="Custom 16">
      <a:dk1>
        <a:srgbClr val="000000"/>
      </a:dk1>
      <a:lt1>
        <a:srgbClr val="FFFFFF"/>
      </a:lt1>
      <a:dk2>
        <a:srgbClr val="53565A"/>
      </a:dk2>
      <a:lt2>
        <a:srgbClr val="FFFFFF"/>
      </a:lt2>
      <a:accent1>
        <a:srgbClr val="DC8633"/>
      </a:accent1>
      <a:accent2>
        <a:srgbClr val="833177"/>
      </a:accent2>
      <a:accent3>
        <a:srgbClr val="385E9D"/>
      </a:accent3>
      <a:accent4>
        <a:srgbClr val="453536"/>
      </a:accent4>
      <a:accent5>
        <a:srgbClr val="802F2D"/>
      </a:accent5>
      <a:accent6>
        <a:srgbClr val="523178"/>
      </a:accent6>
      <a:hlink>
        <a:srgbClr val="385E9D"/>
      </a:hlink>
      <a:folHlink>
        <a:srgbClr val="802F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A1D8F-8951-B641-B6B8-A3C4C59C75BE}" vid="{450550D5-3715-8C4B-90BB-8942D357D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5C2FE19A1790418160B1A2588558B0" ma:contentTypeVersion="18" ma:contentTypeDescription="Create a new document." ma:contentTypeScope="" ma:versionID="dfd7466e8cfb96c13e4f3c09210f9c92">
  <xsd:schema xmlns:xsd="http://www.w3.org/2001/XMLSchema" xmlns:xs="http://www.w3.org/2001/XMLSchema" xmlns:p="http://schemas.microsoft.com/office/2006/metadata/properties" xmlns:ns2="02153a92-5df1-4067-bb42-fcdb674cb660" xmlns:ns3="1fa76f2e-1588-4493-ac91-705f4f478e94" targetNamespace="http://schemas.microsoft.com/office/2006/metadata/properties" ma:root="true" ma:fieldsID="a4ac7938ce41d16cb973a2eaf5b2d651" ns2:_="" ns3:_="">
    <xsd:import namespace="02153a92-5df1-4067-bb42-fcdb674cb660"/>
    <xsd:import namespace="1fa76f2e-1588-4493-ac91-705f4f478e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153a92-5df1-4067-bb42-fcdb674cb6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be3fbfa-8a9f-41a6-b5b3-48dcbc123684"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a76f2e-1588-4493-ac91-705f4f478e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1226d69-9fbb-459c-aabd-015f5cff3fe4}" ma:internalName="TaxCatchAll" ma:showField="CatchAllData" ma:web="1fa76f2e-1588-4493-ac91-705f4f478e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a76f2e-1588-4493-ac91-705f4f478e94" xsi:nil="true"/>
    <lcf76f155ced4ddcb4097134ff3c332f xmlns="02153a92-5df1-4067-bb42-fcdb674cb66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5B893A-4C33-4A86-A9F2-FE8046F62E8F}"/>
</file>

<file path=customXml/itemProps2.xml><?xml version="1.0" encoding="utf-8"?>
<ds:datastoreItem xmlns:ds="http://schemas.openxmlformats.org/officeDocument/2006/customXml" ds:itemID="{02A8E46C-B110-4BF7-8FF8-DCA6A7275686}">
  <ds:schemaRefs>
    <ds:schemaRef ds:uri="http://schemas.microsoft.com/sharepoint/v3/contenttype/forms"/>
  </ds:schemaRefs>
</ds:datastoreItem>
</file>

<file path=customXml/itemProps3.xml><?xml version="1.0" encoding="utf-8"?>
<ds:datastoreItem xmlns:ds="http://schemas.openxmlformats.org/officeDocument/2006/customXml" ds:itemID="{CEE3F0E0-B40C-4F70-AF0D-2C89B588506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a9df08b-8787-4174-8ec9-f262eb563429"/>
    <ds:schemaRef ds:uri="http://purl.org/dc/terms/"/>
    <ds:schemaRef ds:uri="1ca9b06f-6435-427e-9e8f-0683de67e43b"/>
    <ds:schemaRef ds:uri="http://www.w3.org/XML/1998/namespace"/>
    <ds:schemaRef ds:uri="http://purl.org/dc/dcmitype/"/>
  </ds:schemaRefs>
</ds:datastoreItem>
</file>

<file path=docMetadata/LabelInfo.xml><?xml version="1.0" encoding="utf-8"?>
<clbl:labelList xmlns:clbl="http://schemas.microsoft.com/office/2020/mipLabelMetadata">
  <clbl:label id="{d0cb1e24-a0e2-4a4c-9340-733297c9cd7c}" enabled="1" method="Privileged" siteId="{db1e96a8-a3da-442a-930b-235cac24cd5c}" removed="0"/>
</clbl:labelList>
</file>

<file path=docProps/app.xml><?xml version="1.0" encoding="utf-8"?>
<Properties xmlns="http://schemas.openxmlformats.org/officeDocument/2006/extended-properties" xmlns:vt="http://schemas.openxmlformats.org/officeDocument/2006/docPropsVTypes">
  <Template>Branded blank presentation</Template>
  <TotalTime>3070</TotalTime>
  <Words>2390</Words>
  <Application>Microsoft Office PowerPoint</Application>
  <PresentationFormat>Widescreen</PresentationFormat>
  <Paragraphs>239</Paragraphs>
  <Slides>22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InterFace-Light</vt:lpstr>
      <vt:lpstr>Arial</vt:lpstr>
      <vt:lpstr>Calibri</vt:lpstr>
      <vt:lpstr>Segoe UI Emoji</vt:lpstr>
      <vt:lpstr>Times New Roman</vt:lpstr>
      <vt:lpstr>IOGP</vt:lpstr>
      <vt:lpstr>PowerPoint Presentation</vt:lpstr>
      <vt:lpstr>Health Risk Assessment &amp; Management: A roadmap for the Oil &amp; Gas industry, IOGP Report 384, 2021 (Rev 2)</vt:lpstr>
      <vt:lpstr>Health risk assessment and management within the business model (1)</vt:lpstr>
      <vt:lpstr>Health risk assessment and management within the business model (2)</vt:lpstr>
      <vt:lpstr>Health risk assessment (1) </vt:lpstr>
      <vt:lpstr>Health risk assessment (2) </vt:lpstr>
      <vt:lpstr>Health risk assessment (3)</vt:lpstr>
      <vt:lpstr>Health risk management (3)</vt:lpstr>
      <vt:lpstr>Simple HRA Tool</vt:lpstr>
      <vt:lpstr>PowerPoint Presentation</vt:lpstr>
      <vt:lpstr>How to Conduct HRA</vt:lpstr>
      <vt:lpstr>How to Conduct HRA</vt:lpstr>
      <vt:lpstr>How to Conduct HRA</vt:lpstr>
      <vt:lpstr>How to Conduct HRA</vt:lpstr>
      <vt:lpstr>How to Conduct HRA</vt:lpstr>
      <vt:lpstr>How to Conduct HRA</vt:lpstr>
      <vt:lpstr>How to Conduct HRA</vt:lpstr>
      <vt:lpstr>How to Conduct HRA</vt:lpstr>
      <vt:lpstr>PowerPoint Presentation</vt:lpstr>
      <vt:lpstr>HRA Example 1</vt:lpstr>
      <vt:lpstr>HRA Example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slides - Health C meeting Oct 2020</dc:title>
  <dc:creator>Carvalho, Mariana</dc:creator>
  <cp:lastModifiedBy>Bufton, Karen SI-SHV</cp:lastModifiedBy>
  <cp:revision>91</cp:revision>
  <dcterms:created xsi:type="dcterms:W3CDTF">2020-09-16T12:11:30Z</dcterms:created>
  <dcterms:modified xsi:type="dcterms:W3CDTF">2024-07-01T14:26:56Z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0x010100725C2FE19A1790418160B1A2588558B0</vt:lpwstr>
  </property>
  <property fmtid="{D5CDD505-2E9C-101B-9397-08002B2CF9AE}" pid="3" name="Location">
    <vt:lpwstr/>
  </property>
  <property fmtid="{D5CDD505-2E9C-101B-9397-08002B2CF9AE}" pid="4" name="Document type">
    <vt:lpwstr/>
  </property>
  <property fmtid="{D5CDD505-2E9C-101B-9397-08002B2CF9AE}" pid="6" name="_NewReviewCycle">
    <vt:lpwstr/>
  </property>
</Properties>
</file>