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4"/>
    <p:sldMasterId id="2147483669" r:id="rId5"/>
  </p:sldMasterIdLst>
  <p:notesMasterIdLst>
    <p:notesMasterId r:id="rId39"/>
  </p:notesMasterIdLst>
  <p:sldIdLst>
    <p:sldId id="340" r:id="rId6"/>
    <p:sldId id="265" r:id="rId7"/>
    <p:sldId id="266" r:id="rId8"/>
    <p:sldId id="350" r:id="rId9"/>
    <p:sldId id="351" r:id="rId10"/>
    <p:sldId id="341" r:id="rId11"/>
    <p:sldId id="349" r:id="rId12"/>
    <p:sldId id="343" r:id="rId13"/>
    <p:sldId id="344" r:id="rId14"/>
    <p:sldId id="345" r:id="rId15"/>
    <p:sldId id="352" r:id="rId16"/>
    <p:sldId id="353" r:id="rId17"/>
    <p:sldId id="354" r:id="rId18"/>
    <p:sldId id="348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26" r:id="rId34"/>
    <p:sldId id="319" r:id="rId35"/>
    <p:sldId id="328" r:id="rId36"/>
    <p:sldId id="347" r:id="rId37"/>
    <p:sldId id="34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gall, Alex" initials="SA" lastIdx="16" clrIdx="0">
    <p:extLst>
      <p:ext uri="{19B8F6BF-5375-455C-9EA6-DF929625EA0E}">
        <p15:presenceInfo xmlns:p15="http://schemas.microsoft.com/office/powerpoint/2012/main" userId="S::ase@iogp.org::444aad55-49c3-4f09-ae15-7d2488349d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80176" autoAdjust="0"/>
  </p:normalViewPr>
  <p:slideViewPr>
    <p:cSldViewPr snapToGrid="0" snapToObjects="1">
      <p:cViewPr varScale="1">
        <p:scale>
          <a:sx n="89" d="100"/>
          <a:sy n="89" d="100"/>
        </p:scale>
        <p:origin x="57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434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 Carvalho" userId="09d9e905-1391-417e-b415-9ea5ce05e807" providerId="ADAL" clId="{2EC89C4A-35FC-461F-8F9B-4FCA8CEB6719}"/>
    <pc:docChg chg="custSel">
      <pc:chgData name="Mariana Carvalho" userId="09d9e905-1391-417e-b415-9ea5ce05e807" providerId="ADAL" clId="{2EC89C4A-35FC-461F-8F9B-4FCA8CEB6719}" dt="2020-11-05T12:06:15.024" v="1" actId="1592"/>
      <pc:docMkLst>
        <pc:docMk/>
      </pc:docMkLst>
      <pc:sldChg chg="delCm">
        <pc:chgData name="Mariana Carvalho" userId="09d9e905-1391-417e-b415-9ea5ce05e807" providerId="ADAL" clId="{2EC89C4A-35FC-461F-8F9B-4FCA8CEB6719}" dt="2020-11-05T12:06:15.024" v="1" actId="1592"/>
        <pc:sldMkLst>
          <pc:docMk/>
          <pc:sldMk cId="3749182380" sldId="266"/>
        </pc:sldMkLst>
      </pc:sldChg>
      <pc:sldChg chg="delCm">
        <pc:chgData name="Mariana Carvalho" userId="09d9e905-1391-417e-b415-9ea5ce05e807" providerId="ADAL" clId="{2EC89C4A-35FC-461F-8F9B-4FCA8CEB6719}" dt="2020-11-05T12:05:30.959" v="0" actId="1592"/>
        <pc:sldMkLst>
          <pc:docMk/>
          <pc:sldMk cId="73992801" sldId="3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A2BD1-3334-BA48-909A-302863812F04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58D7E-757C-DD41-9BD7-FCEE5AEFF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8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would put this slide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0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Talking points – extra info</a:t>
            </a:r>
          </a:p>
          <a:p>
            <a:r>
              <a:rPr lang="en-GB" dirty="0"/>
              <a:t>- Data analysis period: 2007-2017)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5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969875" y="4025900"/>
            <a:ext cx="35779075" cy="2012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92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198">
              <a:defRPr/>
            </a:pPr>
            <a:endParaRPr lang="en-GB" sz="2500" dirty="0"/>
          </a:p>
          <a:p>
            <a:pPr defTabSz="942198">
              <a:defRPr/>
            </a:pPr>
            <a:r>
              <a:rPr lang="en-GB" sz="2500" dirty="0"/>
              <a:t>Everyone has the authority and is encouraged to stop work and intervene if they observe potential or actual non-compliance to the PSF (Process Safety Fundamentals), or any other unsafe activity. Proactive intervention may be the last opportunity to prevent injury or fatality.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198">
              <a:defRPr/>
            </a:pPr>
            <a:endParaRPr lang="en-GB" sz="2500" dirty="0"/>
          </a:p>
          <a:p>
            <a:pPr defTabSz="942198">
              <a:defRPr/>
            </a:pPr>
            <a:r>
              <a:rPr lang="en-GB" sz="2500" dirty="0"/>
              <a:t>Everyone has the authority and is encouraged to stop work and intervene if they observe potential or actual non-compliance to the Process Safety Fundamentals, or any other unsafe activity. Proactive intervention may be the last opportunity to prevent injury or fatality.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22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7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969875" y="4025900"/>
            <a:ext cx="35779075" cy="2012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8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3241FE-18DA-C94C-ADC6-B82D7A561E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8050" y="1809749"/>
            <a:ext cx="5903913" cy="4320000"/>
          </a:xfrm>
          <a:noFill/>
          <a:ln>
            <a:noFill/>
          </a:ln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DC5D0A9-DB84-FE4F-AEA2-87A9EE0AB5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0038" y="1808163"/>
            <a:ext cx="6208319" cy="4320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17"/>
              <a:gd name="connsiteX1" fmla="*/ 2000 w 10000"/>
              <a:gd name="connsiteY1" fmla="*/ 0 h 10017"/>
              <a:gd name="connsiteX2" fmla="*/ 10000 w 10000"/>
              <a:gd name="connsiteY2" fmla="*/ 0 h 10017"/>
              <a:gd name="connsiteX3" fmla="*/ 9234 w 10000"/>
              <a:gd name="connsiteY3" fmla="*/ 10017 h 10017"/>
              <a:gd name="connsiteX4" fmla="*/ 0 w 10000"/>
              <a:gd name="connsiteY4" fmla="*/ 10000 h 10017"/>
              <a:gd name="connsiteX0" fmla="*/ 3205 w 13205"/>
              <a:gd name="connsiteY0" fmla="*/ 10017 h 10034"/>
              <a:gd name="connsiteX1" fmla="*/ 0 w 13205"/>
              <a:gd name="connsiteY1" fmla="*/ 0 h 10034"/>
              <a:gd name="connsiteX2" fmla="*/ 13205 w 13205"/>
              <a:gd name="connsiteY2" fmla="*/ 17 h 10034"/>
              <a:gd name="connsiteX3" fmla="*/ 12439 w 13205"/>
              <a:gd name="connsiteY3" fmla="*/ 10034 h 10034"/>
              <a:gd name="connsiteX4" fmla="*/ 3205 w 13205"/>
              <a:gd name="connsiteY4" fmla="*/ 10017 h 10034"/>
              <a:gd name="connsiteX0" fmla="*/ 3205 w 13205"/>
              <a:gd name="connsiteY0" fmla="*/ 10000 h 10017"/>
              <a:gd name="connsiteX1" fmla="*/ 0 w 13205"/>
              <a:gd name="connsiteY1" fmla="*/ 0 h 10017"/>
              <a:gd name="connsiteX2" fmla="*/ 13205 w 13205"/>
              <a:gd name="connsiteY2" fmla="*/ 0 h 10017"/>
              <a:gd name="connsiteX3" fmla="*/ 12439 w 13205"/>
              <a:gd name="connsiteY3" fmla="*/ 10017 h 10017"/>
              <a:gd name="connsiteX4" fmla="*/ 3205 w 13205"/>
              <a:gd name="connsiteY4" fmla="*/ 10000 h 10017"/>
              <a:gd name="connsiteX0" fmla="*/ 0 w 13212"/>
              <a:gd name="connsiteY0" fmla="*/ 9983 h 10017"/>
              <a:gd name="connsiteX1" fmla="*/ 7 w 13212"/>
              <a:gd name="connsiteY1" fmla="*/ 0 h 10017"/>
              <a:gd name="connsiteX2" fmla="*/ 13212 w 13212"/>
              <a:gd name="connsiteY2" fmla="*/ 0 h 10017"/>
              <a:gd name="connsiteX3" fmla="*/ 12446 w 13212"/>
              <a:gd name="connsiteY3" fmla="*/ 10017 h 10017"/>
              <a:gd name="connsiteX4" fmla="*/ 0 w 13212"/>
              <a:gd name="connsiteY4" fmla="*/ 9983 h 1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" h="10017">
                <a:moveTo>
                  <a:pt x="0" y="9983"/>
                </a:moveTo>
                <a:cubicBezTo>
                  <a:pt x="2" y="6655"/>
                  <a:pt x="5" y="3328"/>
                  <a:pt x="7" y="0"/>
                </a:cubicBezTo>
                <a:lnTo>
                  <a:pt x="13212" y="0"/>
                </a:lnTo>
                <a:cubicBezTo>
                  <a:pt x="12957" y="3339"/>
                  <a:pt x="12701" y="6678"/>
                  <a:pt x="12446" y="10017"/>
                </a:cubicBezTo>
                <a:lnTo>
                  <a:pt x="0" y="9983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00D747-620F-004F-82F4-97175ABFBC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" y="239587"/>
            <a:ext cx="3081071" cy="105098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65FBE41-0566-B448-A1E9-4918AD5517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652" y="4448247"/>
            <a:ext cx="5202767" cy="1395663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Presentation or event</a:t>
            </a:r>
            <a:br>
              <a:rPr lang="en-GB" dirty="0"/>
            </a:br>
            <a:r>
              <a:rPr lang="en-GB" dirty="0"/>
              <a:t>Day Month Year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47B300-65F2-5842-B967-518DCBDDA199}"/>
              </a:ext>
            </a:extLst>
          </p:cNvPr>
          <p:cNvSpPr/>
          <p:nvPr userDrawn="1"/>
        </p:nvSpPr>
        <p:spPr>
          <a:xfrm>
            <a:off x="10752794" y="6283922"/>
            <a:ext cx="1216908" cy="426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D1933E-AAF6-6B49-9C03-3BD5D1DD3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652" y="2165350"/>
            <a:ext cx="5219008" cy="22145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0C423F-491F-4A41-B1BC-5FAB1910F241}"/>
              </a:ext>
            </a:extLst>
          </p:cNvPr>
          <p:cNvSpPr txBox="1"/>
          <p:nvPr userDrawn="1"/>
        </p:nvSpPr>
        <p:spPr>
          <a:xfrm>
            <a:off x="222298" y="6283922"/>
            <a:ext cx="3692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C3969FA-24CE-B64E-999E-44829E8C3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8050" y="329637"/>
            <a:ext cx="5903913" cy="5810250"/>
          </a:xfrm>
          <a:solidFill>
            <a:schemeClr val="bg1"/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430D7DE5-BFE4-194A-8D10-3BC3E599BE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0038" y="330365"/>
            <a:ext cx="6208319" cy="58063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17"/>
              <a:gd name="connsiteX1" fmla="*/ 2000 w 10000"/>
              <a:gd name="connsiteY1" fmla="*/ 0 h 10017"/>
              <a:gd name="connsiteX2" fmla="*/ 10000 w 10000"/>
              <a:gd name="connsiteY2" fmla="*/ 0 h 10017"/>
              <a:gd name="connsiteX3" fmla="*/ 9234 w 10000"/>
              <a:gd name="connsiteY3" fmla="*/ 10017 h 10017"/>
              <a:gd name="connsiteX4" fmla="*/ 0 w 10000"/>
              <a:gd name="connsiteY4" fmla="*/ 10000 h 10017"/>
              <a:gd name="connsiteX0" fmla="*/ 3205 w 13205"/>
              <a:gd name="connsiteY0" fmla="*/ 10017 h 10034"/>
              <a:gd name="connsiteX1" fmla="*/ 0 w 13205"/>
              <a:gd name="connsiteY1" fmla="*/ 0 h 10034"/>
              <a:gd name="connsiteX2" fmla="*/ 13205 w 13205"/>
              <a:gd name="connsiteY2" fmla="*/ 17 h 10034"/>
              <a:gd name="connsiteX3" fmla="*/ 12439 w 13205"/>
              <a:gd name="connsiteY3" fmla="*/ 10034 h 10034"/>
              <a:gd name="connsiteX4" fmla="*/ 3205 w 13205"/>
              <a:gd name="connsiteY4" fmla="*/ 10017 h 10034"/>
              <a:gd name="connsiteX0" fmla="*/ 3205 w 13205"/>
              <a:gd name="connsiteY0" fmla="*/ 10000 h 10017"/>
              <a:gd name="connsiteX1" fmla="*/ 0 w 13205"/>
              <a:gd name="connsiteY1" fmla="*/ 0 h 10017"/>
              <a:gd name="connsiteX2" fmla="*/ 13205 w 13205"/>
              <a:gd name="connsiteY2" fmla="*/ 0 h 10017"/>
              <a:gd name="connsiteX3" fmla="*/ 12439 w 13205"/>
              <a:gd name="connsiteY3" fmla="*/ 10017 h 10017"/>
              <a:gd name="connsiteX4" fmla="*/ 3205 w 13205"/>
              <a:gd name="connsiteY4" fmla="*/ 10000 h 10017"/>
              <a:gd name="connsiteX0" fmla="*/ 0 w 13212"/>
              <a:gd name="connsiteY0" fmla="*/ 9983 h 10017"/>
              <a:gd name="connsiteX1" fmla="*/ 7 w 13212"/>
              <a:gd name="connsiteY1" fmla="*/ 0 h 10017"/>
              <a:gd name="connsiteX2" fmla="*/ 13212 w 13212"/>
              <a:gd name="connsiteY2" fmla="*/ 0 h 10017"/>
              <a:gd name="connsiteX3" fmla="*/ 12446 w 13212"/>
              <a:gd name="connsiteY3" fmla="*/ 10017 h 10017"/>
              <a:gd name="connsiteX4" fmla="*/ 0 w 13212"/>
              <a:gd name="connsiteY4" fmla="*/ 9983 h 1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" h="10017">
                <a:moveTo>
                  <a:pt x="0" y="9983"/>
                </a:moveTo>
                <a:cubicBezTo>
                  <a:pt x="2" y="6655"/>
                  <a:pt x="5" y="3328"/>
                  <a:pt x="7" y="0"/>
                </a:cubicBezTo>
                <a:lnTo>
                  <a:pt x="13212" y="0"/>
                </a:lnTo>
                <a:cubicBezTo>
                  <a:pt x="12957" y="3339"/>
                  <a:pt x="12701" y="6678"/>
                  <a:pt x="12446" y="10017"/>
                </a:cubicBezTo>
                <a:lnTo>
                  <a:pt x="0" y="998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3C5B40E-FF61-684D-9006-F5F6076E9B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652" y="329878"/>
            <a:ext cx="5219008" cy="579946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193018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C9EA729-AE1A-4A46-8BF8-C55358A2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540000"/>
            <a:ext cx="9459538" cy="90836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DF0561-2B28-B64A-A163-B964D4104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808163"/>
            <a:ext cx="11591925" cy="432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E7F9A5B-CAF1-4E3B-A6CB-D75DC173C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9318" y="540000"/>
            <a:ext cx="2072644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0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5B5A8F-FE93-4F4C-B6DF-676809D8A201}"/>
              </a:ext>
            </a:extLst>
          </p:cNvPr>
          <p:cNvSpPr/>
          <p:nvPr userDrawn="1"/>
        </p:nvSpPr>
        <p:spPr>
          <a:xfrm>
            <a:off x="303541" y="1814513"/>
            <a:ext cx="6215062" cy="4321175"/>
          </a:xfrm>
          <a:custGeom>
            <a:avLst/>
            <a:gdLst>
              <a:gd name="connsiteX0" fmla="*/ 0 w 5784503"/>
              <a:gd name="connsiteY0" fmla="*/ 0 h 4321175"/>
              <a:gd name="connsiteX1" fmla="*/ 5784503 w 5784503"/>
              <a:gd name="connsiteY1" fmla="*/ 0 h 4321175"/>
              <a:gd name="connsiteX2" fmla="*/ 5784503 w 5784503"/>
              <a:gd name="connsiteY2" fmla="*/ 4321175 h 4321175"/>
              <a:gd name="connsiteX3" fmla="*/ 0 w 5784503"/>
              <a:gd name="connsiteY3" fmla="*/ 4321175 h 4321175"/>
              <a:gd name="connsiteX4" fmla="*/ 0 w 5784503"/>
              <a:gd name="connsiteY4" fmla="*/ 0 h 4321175"/>
              <a:gd name="connsiteX0" fmla="*/ 0 w 6148888"/>
              <a:gd name="connsiteY0" fmla="*/ 0 h 4321175"/>
              <a:gd name="connsiteX1" fmla="*/ 6148888 w 6148888"/>
              <a:gd name="connsiteY1" fmla="*/ 6875 h 4321175"/>
              <a:gd name="connsiteX2" fmla="*/ 5784503 w 6148888"/>
              <a:gd name="connsiteY2" fmla="*/ 4321175 h 4321175"/>
              <a:gd name="connsiteX3" fmla="*/ 0 w 6148888"/>
              <a:gd name="connsiteY3" fmla="*/ 4321175 h 4321175"/>
              <a:gd name="connsiteX4" fmla="*/ 0 w 6148888"/>
              <a:gd name="connsiteY4" fmla="*/ 0 h 43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8888" h="4321175">
                <a:moveTo>
                  <a:pt x="0" y="0"/>
                </a:moveTo>
                <a:lnTo>
                  <a:pt x="6148888" y="6875"/>
                </a:lnTo>
                <a:lnTo>
                  <a:pt x="5784503" y="4321175"/>
                </a:lnTo>
                <a:lnTo>
                  <a:pt x="0" y="43211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00D747-620F-004F-82F4-97175ABFBC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" y="239587"/>
            <a:ext cx="3081071" cy="10509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47B300-65F2-5842-B967-518DCBDDA199}"/>
              </a:ext>
            </a:extLst>
          </p:cNvPr>
          <p:cNvSpPr/>
          <p:nvPr userDrawn="1"/>
        </p:nvSpPr>
        <p:spPr>
          <a:xfrm>
            <a:off x="10752794" y="6283922"/>
            <a:ext cx="1216908" cy="426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C0F8444F-A241-C54F-B177-570684756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299" y="3419476"/>
            <a:ext cx="5214751" cy="1889124"/>
          </a:xfrm>
          <a:ln>
            <a:noFill/>
          </a:ln>
        </p:spPr>
        <p:txBody>
          <a:bodyPr anchor="t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Surname</a:t>
            </a:r>
          </a:p>
          <a:p>
            <a:pPr lvl="0"/>
            <a:r>
              <a:rPr lang="en-GB" dirty="0" err="1"/>
              <a:t>Email.address@iogp.org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16FB8-FD5A-204B-8E65-DC56F22B0F61}"/>
              </a:ext>
            </a:extLst>
          </p:cNvPr>
          <p:cNvSpPr txBox="1"/>
          <p:nvPr userDrawn="1"/>
        </p:nvSpPr>
        <p:spPr>
          <a:xfrm>
            <a:off x="666456" y="2770458"/>
            <a:ext cx="5854995" cy="400110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FFFF"/>
                </a:solidFill>
              </a:rPr>
              <a:t>For more information please contact: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7E147-4453-354D-8FE6-82CF9BE92F46}"/>
              </a:ext>
            </a:extLst>
          </p:cNvPr>
          <p:cNvSpPr txBox="1"/>
          <p:nvPr userDrawn="1"/>
        </p:nvSpPr>
        <p:spPr>
          <a:xfrm>
            <a:off x="632564" y="5452231"/>
            <a:ext cx="5229617" cy="33855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2200" dirty="0" err="1">
                <a:solidFill>
                  <a:schemeClr val="bg1"/>
                </a:solidFill>
              </a:rPr>
              <a:t>www.iogp.org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3361D1-3132-8C4D-8ED5-3DE77FB9673B}"/>
              </a:ext>
            </a:extLst>
          </p:cNvPr>
          <p:cNvSpPr txBox="1"/>
          <p:nvPr userDrawn="1"/>
        </p:nvSpPr>
        <p:spPr>
          <a:xfrm>
            <a:off x="222298" y="6283922"/>
            <a:ext cx="3692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CF94F0-380D-F345-8A3A-BA8C26BDB4F7}"/>
              </a:ext>
            </a:extLst>
          </p:cNvPr>
          <p:cNvSpPr txBox="1"/>
          <p:nvPr userDrawn="1"/>
        </p:nvSpPr>
        <p:spPr>
          <a:xfrm>
            <a:off x="6673850" y="3230165"/>
            <a:ext cx="1708150" cy="1623219"/>
          </a:xfrm>
          <a:prstGeom prst="rect">
            <a:avLst/>
          </a:prstGeom>
          <a:noFill/>
        </p:spPr>
        <p:txBody>
          <a:bodyPr wrap="square" lIns="0" tIns="0" rIns="0" bIns="0" numCol="1" spcCol="180000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1300" b="1" kern="1200" baseline="0" dirty="0">
                <a:solidFill>
                  <a:srgbClr val="833177"/>
                </a:solidFill>
                <a:latin typeface="+mn-lt"/>
                <a:ea typeface="+mn-ea"/>
                <a:cs typeface="+mn-cs"/>
              </a:rPr>
              <a:t>Registered Office</a:t>
            </a:r>
            <a:endParaRPr lang="en-US" sz="1300" b="0" kern="1200" baseline="0" dirty="0">
              <a:solidFill>
                <a:srgbClr val="833177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00"/>
              </a:spcBef>
              <a:spcAft>
                <a:spcPts val="0"/>
              </a:spcAft>
            </a:pPr>
            <a:r>
              <a:rPr lang="en-GB" sz="11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City Tower</a:t>
            </a:r>
          </a:p>
          <a:p>
            <a:pPr>
              <a:spcBef>
                <a:spcPts val="100"/>
              </a:spcBef>
              <a:spcAft>
                <a:spcPts val="0"/>
              </a:spcAft>
            </a:pPr>
            <a:r>
              <a:rPr lang="en-GB" sz="11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Level 14</a:t>
            </a:r>
          </a:p>
          <a:p>
            <a:pPr>
              <a:spcBef>
                <a:spcPts val="100"/>
              </a:spcBef>
              <a:spcAft>
                <a:spcPts val="0"/>
              </a:spcAft>
            </a:pPr>
            <a:r>
              <a:rPr lang="en-GB" sz="11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40 </a:t>
            </a:r>
            <a:r>
              <a:rPr lang="en-GB" sz="1100" b="0" kern="1200" baseline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Basinghall</a:t>
            </a:r>
            <a:r>
              <a:rPr lang="en-GB" sz="11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Street</a:t>
            </a:r>
          </a:p>
          <a:p>
            <a:pPr>
              <a:spcBef>
                <a:spcPts val="100"/>
              </a:spcBef>
              <a:spcAft>
                <a:spcPts val="0"/>
              </a:spcAft>
            </a:pPr>
            <a:r>
              <a:rPr lang="en-GB" sz="11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London EC2V 5DE</a:t>
            </a:r>
            <a:endParaRPr lang="en-US" sz="1100" b="0" kern="120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00"/>
              </a:spcBef>
              <a:spcAft>
                <a:spcPts val="0"/>
              </a:spcAft>
            </a:pPr>
            <a:r>
              <a:rPr lang="en-US" sz="11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United Kingdom</a:t>
            </a:r>
          </a:p>
          <a:p>
            <a:pPr>
              <a:spcBef>
                <a:spcPts val="100"/>
              </a:spcBef>
              <a:spcAft>
                <a:spcPts val="0"/>
              </a:spcAft>
            </a:pPr>
            <a:r>
              <a:rPr lang="en-US" sz="11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+44 (0)20 3763 9700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kern="1200" baseline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reception@iogp.org</a:t>
            </a:r>
            <a:endParaRPr lang="en-US" sz="1100" b="0" kern="120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245D3-6F30-4965-BC06-ED680B4F5C48}"/>
              </a:ext>
            </a:extLst>
          </p:cNvPr>
          <p:cNvSpPr txBox="1"/>
          <p:nvPr userDrawn="1"/>
        </p:nvSpPr>
        <p:spPr>
          <a:xfrm>
            <a:off x="10161087" y="3236515"/>
            <a:ext cx="1879794" cy="12347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>
              <a:spcBef>
                <a:spcPts val="0"/>
              </a:spcBef>
              <a:spcAft>
                <a:spcPts val="400"/>
              </a:spcAft>
            </a:pPr>
            <a:r>
              <a:rPr lang="en-US" sz="13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Houston Office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15377 Memorial Drive</a:t>
            </a:r>
            <a:b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Suite 250</a:t>
            </a:r>
            <a:b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Houston, TX 77079</a:t>
            </a:r>
            <a:b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United States</a:t>
            </a:r>
          </a:p>
          <a:p>
            <a:pPr>
              <a:spcAft>
                <a:spcPts val="0"/>
              </a:spcAft>
            </a:pP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+1 (713) 261 0411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reception-americas@iogp.org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CF696-219E-48C7-BEE8-AAFE3EB32B3E}"/>
              </a:ext>
            </a:extLst>
          </p:cNvPr>
          <p:cNvSpPr txBox="1"/>
          <p:nvPr userDrawn="1"/>
        </p:nvSpPr>
        <p:spPr>
          <a:xfrm>
            <a:off x="8318177" y="3236515"/>
            <a:ext cx="1822209" cy="10830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>
              <a:spcBef>
                <a:spcPts val="0"/>
              </a:spcBef>
              <a:spcAft>
                <a:spcPts val="500"/>
              </a:spcAft>
            </a:pPr>
            <a:r>
              <a:rPr lang="en-US" sz="13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Brussels Office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Avenue de Tervuren 188A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B-1150 Brussels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Belgium</a:t>
            </a:r>
            <a:endParaRPr lang="fr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+32 (0)2 790 7762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reception-europe@iogp.org</a:t>
            </a:r>
          </a:p>
        </p:txBody>
      </p:sp>
    </p:spTree>
    <p:extLst>
      <p:ext uri="{BB962C8B-B14F-4D97-AF65-F5344CB8AC3E}">
        <p14:creationId xmlns:p14="http://schemas.microsoft.com/office/powerpoint/2010/main" val="347074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00" y="1620000"/>
            <a:ext cx="11712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40000" y="636231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Go to Insert/Header &amp; Footer to adjust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0000" y="180000"/>
            <a:ext cx="11712000" cy="1080000"/>
          </a:xfrm>
          <a:prstGeom prst="rect">
            <a:avLst/>
          </a:prstGeom>
        </p:spPr>
        <p:txBody>
          <a:bodyPr lIns="90000" anchor="t" anchorCtr="0"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6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00" y="207322"/>
            <a:ext cx="11712000" cy="57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C1D2F26-4A13-459B-8147-B5808A4820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0" y="6356167"/>
            <a:ext cx="866911" cy="3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6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8" y="540000"/>
            <a:ext cx="11593600" cy="90836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1809483"/>
            <a:ext cx="11593600" cy="431985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35360A-5D9B-5146-839C-0BAFBAD43D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187" y="6289631"/>
            <a:ext cx="1202532" cy="4101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1A0682-92F4-3748-9DA3-885EFC0B0F4B}"/>
              </a:ext>
            </a:extLst>
          </p:cNvPr>
          <p:cNvCxnSpPr>
            <a:cxnSpLocks/>
          </p:cNvCxnSpPr>
          <p:nvPr userDrawn="1"/>
        </p:nvCxnSpPr>
        <p:spPr>
          <a:xfrm>
            <a:off x="300038" y="1539433"/>
            <a:ext cx="115936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A788CC-0FAC-EE4E-BEE0-5ECE1726E97C}"/>
              </a:ext>
            </a:extLst>
          </p:cNvPr>
          <p:cNvSpPr txBox="1"/>
          <p:nvPr userDrawn="1"/>
        </p:nvSpPr>
        <p:spPr>
          <a:xfrm>
            <a:off x="300038" y="6318000"/>
            <a:ext cx="646497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58393CF3-8A1F-4226-A1CE-4BD287B2BADA}" type="slidenum">
              <a:rPr lang="en-GB" sz="1200" smtClean="0">
                <a:solidFill>
                  <a:schemeClr val="tx2">
                    <a:lumMod val="75000"/>
                  </a:schemeClr>
                </a:solidFill>
              </a:rPr>
              <a:t>‹#›</a:t>
            </a:fld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7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3" r:id="rId3"/>
    <p:sldLayoutId id="2147483667" r:id="rId4"/>
    <p:sldLayoutId id="2147483668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00" userDrawn="1">
          <p15:clr>
            <a:srgbClr val="F26B43"/>
          </p15:clr>
        </p15:guide>
        <p15:guide id="2" pos="1413" userDrawn="1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pos="2547" userDrawn="1">
          <p15:clr>
            <a:srgbClr val="F26B43"/>
          </p15:clr>
        </p15:guide>
        <p15:guide id="5" pos="2661" userDrawn="1">
          <p15:clr>
            <a:srgbClr val="F26B43"/>
          </p15:clr>
        </p15:guide>
        <p15:guide id="6" pos="3772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19" userDrawn="1">
          <p15:clr>
            <a:srgbClr val="F26B43"/>
          </p15:clr>
        </p15:guide>
        <p15:guide id="9" pos="5133" userDrawn="1">
          <p15:clr>
            <a:srgbClr val="F26B43"/>
          </p15:clr>
        </p15:guide>
        <p15:guide id="10" pos="6267" userDrawn="1">
          <p15:clr>
            <a:srgbClr val="F26B43"/>
          </p15:clr>
        </p15:guide>
        <p15:guide id="11" pos="6380" userDrawn="1">
          <p15:clr>
            <a:srgbClr val="F26B43"/>
          </p15:clr>
        </p15:guide>
        <p15:guide id="12" pos="7491" userDrawn="1">
          <p15:clr>
            <a:srgbClr val="F26B43"/>
          </p15:clr>
        </p15:guide>
        <p15:guide id="13" orient="horz" pos="2432" userDrawn="1">
          <p15:clr>
            <a:srgbClr val="F26B43"/>
          </p15:clr>
        </p15:guide>
        <p15:guide id="14" orient="horz" pos="2546" userDrawn="1">
          <p15:clr>
            <a:srgbClr val="F26B43"/>
          </p15:clr>
        </p15:guide>
        <p15:guide id="15" orient="horz" pos="3861" userDrawn="1">
          <p15:clr>
            <a:srgbClr val="F26B43"/>
          </p15:clr>
        </p15:guide>
        <p15:guide id="16" pos="18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8" y="540000"/>
            <a:ext cx="11593600" cy="90836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1809483"/>
            <a:ext cx="11593600" cy="431985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35360A-5D9B-5146-839C-0BAFBAD43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187" y="6289631"/>
            <a:ext cx="1202532" cy="4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3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00">
          <p15:clr>
            <a:srgbClr val="F26B43"/>
          </p15:clr>
        </p15:guide>
        <p15:guide id="2" pos="1413">
          <p15:clr>
            <a:srgbClr val="F26B43"/>
          </p15:clr>
        </p15:guide>
        <p15:guide id="3" orient="horz" pos="1139">
          <p15:clr>
            <a:srgbClr val="F26B43"/>
          </p15:clr>
        </p15:guide>
        <p15:guide id="4" pos="2547">
          <p15:clr>
            <a:srgbClr val="F26B43"/>
          </p15:clr>
        </p15:guide>
        <p15:guide id="5" pos="2661">
          <p15:clr>
            <a:srgbClr val="F26B43"/>
          </p15:clr>
        </p15:guide>
        <p15:guide id="6" pos="3772">
          <p15:clr>
            <a:srgbClr val="F26B43"/>
          </p15:clr>
        </p15:guide>
        <p15:guide id="7" pos="3885">
          <p15:clr>
            <a:srgbClr val="F26B43"/>
          </p15:clr>
        </p15:guide>
        <p15:guide id="8" pos="5019">
          <p15:clr>
            <a:srgbClr val="F26B43"/>
          </p15:clr>
        </p15:guide>
        <p15:guide id="9" pos="5133">
          <p15:clr>
            <a:srgbClr val="F26B43"/>
          </p15:clr>
        </p15:guide>
        <p15:guide id="10" pos="6267">
          <p15:clr>
            <a:srgbClr val="F26B43"/>
          </p15:clr>
        </p15:guide>
        <p15:guide id="11" pos="6380">
          <p15:clr>
            <a:srgbClr val="F26B43"/>
          </p15:clr>
        </p15:guide>
        <p15:guide id="12" pos="7491">
          <p15:clr>
            <a:srgbClr val="F26B43"/>
          </p15:clr>
        </p15:guide>
        <p15:guide id="13" orient="horz" pos="2432">
          <p15:clr>
            <a:srgbClr val="F26B43"/>
          </p15:clr>
        </p15:guide>
        <p15:guide id="14" orient="horz" pos="2546">
          <p15:clr>
            <a:srgbClr val="F26B43"/>
          </p15:clr>
        </p15:guide>
        <p15:guide id="15" orient="horz" pos="3861">
          <p15:clr>
            <a:srgbClr val="F26B43"/>
          </p15:clr>
        </p15:guide>
        <p15:guide id="16" pos="1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pchangeinsafety.net/MAH" TargetMode="External"/><Relationship Id="rId2" Type="http://schemas.openxmlformats.org/officeDocument/2006/relationships/hyperlink" Target="https://publishing.energyinst.org/heartsandminds/toolkit/reflective-lfi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afertogether.com.a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b.gov/videos/animation-of-bayer-cropscience-pesticide-waste-tank-explosion/" TargetMode="External"/><Relationship Id="rId2" Type="http://schemas.openxmlformats.org/officeDocument/2006/relationships/hyperlink" Target="https://www.csb.gov/videos/fire-in-baton-rouge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eartsandminds.energyinst.org/toolkit/reflective-lfi#Vid3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b.gov/csb-releases-airgas-safety-spotlight-/" TargetMode="External"/><Relationship Id="rId2" Type="http://schemas.openxmlformats.org/officeDocument/2006/relationships/hyperlink" Target="https://www.youtube.com/watch?v=XuJtdQOU_Z4&amp;feature=youtu.b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iche.org/ccps/resources/process-safety-beacon/archives/2007/november/english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1KaykPaF8M" TargetMode="External"/><Relationship Id="rId2" Type="http://schemas.openxmlformats.org/officeDocument/2006/relationships/hyperlink" Target="https://www.csb.gov/file.aspx?DocumentId=6039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hse.gov.uk/pUbns/priced/hsg253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che.org/ccps/resources/process-safety-beacon/archives/2015/august/english" TargetMode="External"/><Relationship Id="rId2" Type="http://schemas.openxmlformats.org/officeDocument/2006/relationships/hyperlink" Target="https://youtu.be/GamGvf3Dhd0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ogp.org/oil-and-gas-safety/process-safety/fundamental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che.org/ccps/resources/process-safety-beacon/archives/2014/august/english" TargetMode="External"/><Relationship Id="rId2" Type="http://schemas.openxmlformats.org/officeDocument/2006/relationships/hyperlink" Target="https://www.aiche.org/ccps/resources/process-safety-beacon/archives/2016/august/english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1KaykPaF8M" TargetMode="External"/><Relationship Id="rId2" Type="http://schemas.openxmlformats.org/officeDocument/2006/relationships/hyperlink" Target="https://www.youtube.com/watch?v=3QKpVnTqngc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iche.org/ccps/resources/process-safety-beacon/archives/2017/july/english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lAUbDdGVoE" TargetMode="External"/><Relationship Id="rId2" Type="http://schemas.openxmlformats.org/officeDocument/2006/relationships/hyperlink" Target="https://www.aiche.org/ccps/resources/process-safety-beacon/archives/2014/july/english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shing.energyinst.org/heartsandminds/toolkit/reflective-l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wxDNChrvUT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11" Type="http://schemas.openxmlformats.org/officeDocument/2006/relationships/image" Target="../media/image29.svg"/><Relationship Id="rId5" Type="http://schemas.openxmlformats.org/officeDocument/2006/relationships/image" Target="../media/image23.pn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3881FB-1463-4B77-91A7-9A7F7AF32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slide pack introduces the IOGP Process Safety Fundamentals (IOGP PSF)</a:t>
            </a:r>
          </a:p>
          <a:p>
            <a:r>
              <a:rPr lang="en-GB" dirty="0"/>
              <a:t>If you are implementing the Fundamentals, please consult IOGP Report 638 for further guidance </a:t>
            </a:r>
          </a:p>
          <a:p>
            <a:r>
              <a:rPr lang="en-GB" dirty="0"/>
              <a:t>IOGP asks users to not modify the wording or icons of the PSF</a:t>
            </a:r>
          </a:p>
          <a:p>
            <a:r>
              <a:rPr lang="en-GB" dirty="0"/>
              <a:t>Organisations can adapt the contents of these slides, for example to describe:</a:t>
            </a:r>
          </a:p>
          <a:p>
            <a:pPr lvl="1"/>
            <a:r>
              <a:rPr lang="en-GB" dirty="0"/>
              <a:t>For each PSF, the specific site/company processes and procedures that the PSF is (most) relevant to</a:t>
            </a:r>
          </a:p>
          <a:p>
            <a:pPr lvl="1"/>
            <a:r>
              <a:rPr lang="en-GB" dirty="0"/>
              <a:t>Expectations of each person</a:t>
            </a:r>
          </a:p>
          <a:p>
            <a:pPr lvl="1"/>
            <a:r>
              <a:rPr lang="en-GB" dirty="0"/>
              <a:t>Proper responses to situations where a PSF cannot be followed</a:t>
            </a:r>
          </a:p>
          <a:p>
            <a:r>
              <a:rPr lang="en-GB" dirty="0"/>
              <a:t>We have included links to external videos that can illustrate why a PSF is important, or explain particular concepts</a:t>
            </a:r>
          </a:p>
          <a:p>
            <a:pPr lvl="1"/>
            <a:r>
              <a:rPr lang="en-GB" dirty="0"/>
              <a:t>IOGP recommends you use examples from your own site or company history</a:t>
            </a:r>
          </a:p>
          <a:p>
            <a:pPr lvl="1"/>
            <a:r>
              <a:rPr lang="en-GB" dirty="0"/>
              <a:t>You are very welcome to add - or replace - these external resources using your own company materials, or other materials that are more relevant for the particular audience. </a:t>
            </a:r>
          </a:p>
          <a:p>
            <a:pPr lvl="1"/>
            <a:r>
              <a:rPr lang="en-GB" dirty="0"/>
              <a:t>The more you tailor this pack to your audience, the better!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882F2-CE70-4B21-8175-8507B067C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/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36617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1"/>
    </mc:Choice>
    <mc:Fallback xmlns="">
      <p:transition spd="slow" advTm="390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F1FB-F4F8-48B7-BB78-D9F2FBA1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RESPECT HAZARDS -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89DD1-44C7-40D9-9E8F-0CF30CDA00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787526"/>
            <a:ext cx="11591925" cy="4321175"/>
          </a:xfrm>
        </p:spPr>
        <p:txBody>
          <a:bodyPr/>
          <a:lstStyle/>
          <a:p>
            <a:r>
              <a:rPr lang="en-GB" b="1" dirty="0"/>
              <a:t>Additional guidance</a:t>
            </a:r>
          </a:p>
          <a:p>
            <a:pPr lvl="1"/>
            <a:r>
              <a:rPr lang="en-GB" altLang="ja-JP" b="1" dirty="0">
                <a:solidFill>
                  <a:schemeClr val="accent2"/>
                </a:solidFill>
              </a:rPr>
              <a:t>PS Hazards </a:t>
            </a:r>
            <a:r>
              <a:rPr lang="en-GB" altLang="ja-JP" dirty="0">
                <a:solidFill>
                  <a:schemeClr val="accent2"/>
                </a:solidFill>
              </a:rPr>
              <a:t>– </a:t>
            </a:r>
            <a:r>
              <a:rPr lang="en-GB" altLang="ja-JP" dirty="0"/>
              <a:t>It’s important to understand the process safety hazards at our facilities and be aware of the harm they could cause if we lose control of them – can you think of examples? </a:t>
            </a:r>
          </a:p>
          <a:p>
            <a:pPr lvl="1"/>
            <a:r>
              <a:rPr lang="en-GB" altLang="ja-JP" b="1" dirty="0">
                <a:solidFill>
                  <a:schemeClr val="accent2"/>
                </a:solidFill>
              </a:rPr>
              <a:t>Avoiding risk normalization </a:t>
            </a:r>
            <a:r>
              <a:rPr lang="en-GB" altLang="ja-JP" dirty="0">
                <a:solidFill>
                  <a:schemeClr val="accent2"/>
                </a:solidFill>
              </a:rPr>
              <a:t>- </a:t>
            </a:r>
            <a:r>
              <a:rPr lang="en-GB" altLang="ja-JP" dirty="0"/>
              <a:t>When we routinely work close to process safety hazards, it is easy to become desensitized to them – what are some hazards that we don’t always think about? </a:t>
            </a:r>
          </a:p>
          <a:p>
            <a:pPr lvl="1"/>
            <a:r>
              <a:rPr lang="en-GB" b="1" dirty="0">
                <a:solidFill>
                  <a:schemeClr val="accent2"/>
                </a:solidFill>
              </a:rPr>
              <a:t>Alert - </a:t>
            </a:r>
            <a:r>
              <a:rPr lang="en-GB" altLang="ja-JP" dirty="0"/>
              <a:t>Teams are encouraged to be alert for risk assessments that do not cover all the process safety risks associated with an activity – how can we make sure we think of these hazards during our day-to-day work?</a:t>
            </a:r>
            <a:endParaRPr lang="en-GB" dirty="0"/>
          </a:p>
          <a:p>
            <a:r>
              <a:rPr lang="en-GB" b="1" dirty="0"/>
              <a:t>Useful links</a:t>
            </a:r>
          </a:p>
          <a:p>
            <a:pPr lvl="1"/>
            <a:r>
              <a:rPr lang="en-GB" altLang="ja-JP" dirty="0">
                <a:latin typeface="+mj-lt"/>
              </a:rPr>
              <a:t>Energy Institute </a:t>
            </a:r>
            <a:r>
              <a:rPr lang="en-GB" altLang="ja-JP" u="sng" dirty="0">
                <a:latin typeface="+mj-lt"/>
                <a:hlinkClick r:id="rId2"/>
              </a:rPr>
              <a:t>Reflective Learning video – ‘Removing the hazards’ </a:t>
            </a:r>
            <a:endParaRPr lang="ja-JP" altLang="ja-JP" dirty="0">
              <a:latin typeface="+mj-lt"/>
            </a:endParaRPr>
          </a:p>
          <a:p>
            <a:pPr lvl="1"/>
            <a:r>
              <a:rPr lang="en-GB" altLang="ja-JP" dirty="0">
                <a:latin typeface="+mj-lt"/>
              </a:rPr>
              <a:t>Step change </a:t>
            </a:r>
            <a:r>
              <a:rPr lang="en-GB" altLang="ja-JP" u="sng" dirty="0">
                <a:latin typeface="+mj-lt"/>
                <a:hlinkClick r:id="rId3"/>
              </a:rPr>
              <a:t>Major Accident Hazard Understanding videos and tool packs</a:t>
            </a:r>
            <a:r>
              <a:rPr lang="en-GB" altLang="ja-JP" dirty="0">
                <a:latin typeface="+mj-lt"/>
              </a:rPr>
              <a:t> </a:t>
            </a:r>
            <a:endParaRPr lang="ja-JP" altLang="ja-JP" dirty="0">
              <a:latin typeface="+mj-lt"/>
            </a:endParaRPr>
          </a:p>
          <a:p>
            <a:pPr lvl="1"/>
            <a:r>
              <a:rPr lang="en-GB" altLang="ja-JP" dirty="0">
                <a:latin typeface="+mj-lt"/>
              </a:rPr>
              <a:t>Safer Together </a:t>
            </a:r>
            <a:r>
              <a:rPr lang="en-GB" altLang="ja-JP" u="sng" dirty="0">
                <a:latin typeface="+mj-lt"/>
                <a:hlinkClick r:id="rId4"/>
              </a:rPr>
              <a:t>videos and other tools</a:t>
            </a:r>
            <a:endParaRPr lang="ja-JP" altLang="ja-JP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716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769D-8CD5-442D-B22E-AD93156B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APPLY PROCEDURES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320E1-3392-48A7-A634-97D814F2C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1056" y="1808161"/>
            <a:ext cx="6141396" cy="4321175"/>
          </a:xfrm>
        </p:spPr>
        <p:txBody>
          <a:bodyPr/>
          <a:lstStyle/>
          <a:p>
            <a:pPr algn="l"/>
            <a:r>
              <a:rPr lang="en-GB" sz="1800" dirty="0">
                <a:latin typeface="+mj-lt"/>
              </a:rPr>
              <a:t>We use operating and maintenance procedures, even if we are familiar with the task.</a:t>
            </a:r>
          </a:p>
          <a:p>
            <a:pPr algn="l"/>
            <a:r>
              <a:rPr lang="en-GB" sz="1800" dirty="0">
                <a:latin typeface="+mj-lt"/>
              </a:rPr>
              <a:t>We discuss the key steps within a critical procedure before starting it.</a:t>
            </a:r>
          </a:p>
          <a:p>
            <a:pPr algn="l"/>
            <a:r>
              <a:rPr lang="en-GB" sz="1800" dirty="0">
                <a:latin typeface="+mj-lt"/>
              </a:rPr>
              <a:t>We pause before key steps and check readiness to progress.</a:t>
            </a:r>
          </a:p>
          <a:p>
            <a:pPr algn="l"/>
            <a:r>
              <a:rPr lang="en-GB" sz="1800" dirty="0">
                <a:latin typeface="+mj-lt"/>
              </a:rPr>
              <a:t>We stop, inform supervision, and avoid workarounds if procedures are missing, unclear, unsafe, or cannot be followed.</a:t>
            </a:r>
          </a:p>
          <a:p>
            <a:pPr algn="l"/>
            <a:r>
              <a:rPr lang="en-GB" sz="1800" dirty="0">
                <a:latin typeface="+mj-lt"/>
              </a:rPr>
              <a:t>We take time to become familiar with, and practice, emergency procedures.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F3E4C430-B2F1-4C5D-BD61-3D71A1C70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97" y="1808162"/>
            <a:ext cx="4325302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5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7F61-20B1-494B-BD72-C080DF9A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APPLY PROCEDURES -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C65B4-DEF3-4030-BDE6-07A521D9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>
                <a:latin typeface="+mj-lt"/>
              </a:rPr>
              <a:t>How do we apply procedures? </a:t>
            </a:r>
          </a:p>
          <a:p>
            <a:pPr lvl="1"/>
            <a:r>
              <a:rPr lang="en-GB" b="0" i="0" u="none" strike="noStrike" baseline="0" dirty="0">
                <a:latin typeface="+mj-lt"/>
              </a:rPr>
              <a:t>Verify that procedures are up-to-date, effective, and easy to use.</a:t>
            </a:r>
          </a:p>
          <a:p>
            <a:pPr lvl="1"/>
            <a:r>
              <a:rPr lang="en-GB" b="0" i="0" u="none" strike="noStrike" baseline="0" dirty="0">
                <a:latin typeface="+mj-lt"/>
              </a:rPr>
              <a:t>Follow up if concerns about a procedure are raised.</a:t>
            </a:r>
          </a:p>
          <a:p>
            <a:pPr lvl="1"/>
            <a:r>
              <a:rPr lang="en-GB" dirty="0">
                <a:latin typeface="+mj-lt"/>
              </a:rPr>
              <a:t>Become </a:t>
            </a:r>
            <a:r>
              <a:rPr lang="en-GB" b="0" i="0" u="none" strike="noStrike" baseline="0" dirty="0">
                <a:latin typeface="+mj-lt"/>
              </a:rPr>
              <a:t>familiar with the plant, its equipment, and its procedures.</a:t>
            </a:r>
          </a:p>
          <a:p>
            <a:pPr lvl="1"/>
            <a:r>
              <a:rPr lang="en-GB" b="0" i="0" u="none" strike="noStrike" baseline="0" dirty="0">
                <a:latin typeface="+mj-lt"/>
              </a:rPr>
              <a:t>Keep aware and informed of Emergency Response procedures? </a:t>
            </a:r>
            <a:endParaRPr lang="en-GB" b="1" dirty="0">
              <a:latin typeface="+mj-lt"/>
            </a:endParaRPr>
          </a:p>
          <a:p>
            <a:r>
              <a:rPr lang="en-GB" b="1" dirty="0">
                <a:latin typeface="+mj-lt"/>
              </a:rPr>
              <a:t>Useful links</a:t>
            </a:r>
          </a:p>
          <a:p>
            <a:pPr lvl="1"/>
            <a:r>
              <a:rPr lang="en-GB" b="0" i="0" u="none" strike="noStrike" baseline="0" dirty="0">
                <a:solidFill>
                  <a:srgbClr val="000000"/>
                </a:solidFill>
                <a:latin typeface="+mj-lt"/>
              </a:rPr>
              <a:t>US Chemical Safety Board: </a:t>
            </a:r>
            <a:r>
              <a:rPr lang="en-GB" dirty="0">
                <a:solidFill>
                  <a:srgbClr val="000000"/>
                </a:solidFill>
                <a:latin typeface="+mj-lt"/>
                <a:hlinkClick r:id="rId2"/>
              </a:rPr>
              <a:t>Fire in Baton Refuge</a:t>
            </a:r>
            <a:endParaRPr lang="en-GB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GB" altLang="ja-JP" dirty="0">
                <a:solidFill>
                  <a:srgbClr val="000000"/>
                </a:solidFill>
              </a:rPr>
              <a:t>US Chemical Safety Board: </a:t>
            </a:r>
            <a:r>
              <a:rPr lang="en-GB" altLang="ja-JP" dirty="0">
                <a:solidFill>
                  <a:srgbClr val="000000"/>
                </a:solidFill>
                <a:hlinkClick r:id="rId3"/>
              </a:rPr>
              <a:t>Bayer </a:t>
            </a:r>
            <a:r>
              <a:rPr lang="en-GB" altLang="ja-JP" dirty="0" err="1">
                <a:solidFill>
                  <a:srgbClr val="000000"/>
                </a:solidFill>
                <a:hlinkClick r:id="rId3"/>
              </a:rPr>
              <a:t>CropScience</a:t>
            </a:r>
            <a:r>
              <a:rPr lang="en-GB" altLang="ja-JP" dirty="0">
                <a:solidFill>
                  <a:srgbClr val="000000"/>
                </a:solidFill>
                <a:hlinkClick r:id="rId3"/>
              </a:rPr>
              <a:t> Pesticide Waste Tank Explosion</a:t>
            </a:r>
            <a:endParaRPr lang="en-GB" altLang="ja-JP" dirty="0">
              <a:solidFill>
                <a:srgbClr val="000000"/>
              </a:solidFill>
            </a:endParaRPr>
          </a:p>
          <a:p>
            <a:pPr lvl="1"/>
            <a:r>
              <a:rPr lang="en-GB" altLang="ja-JP" dirty="0"/>
              <a:t>Refer to local company guidance on procedures, consider linking to Human Factors guidance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73992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769D-8CD5-442D-B22E-AD93156B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SUSTAIN BARRIERS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320E1-3392-48A7-A634-97D814F2C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7040" y="1808161"/>
            <a:ext cx="5933440" cy="4321175"/>
          </a:xfrm>
        </p:spPr>
        <p:txBody>
          <a:bodyPr/>
          <a:lstStyle/>
          <a:p>
            <a:pPr algn="l"/>
            <a:r>
              <a:rPr lang="en-GB" sz="1800" b="0" i="0" u="none" strike="noStrike" baseline="0" dirty="0">
                <a:latin typeface="+mj-lt"/>
              </a:rPr>
              <a:t>We discuss the purpose of hardware and human barriers at our location.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evaluate how our tasks could impact process safety barriers.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speak up when barriers don’t feel adequate.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perform our roles in maintaining barrier health and alert supervision to our concerns.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use an approval process for operations with degraded barriers.</a:t>
            </a:r>
            <a:endParaRPr lang="en-GB" dirty="0">
              <a:latin typeface="+mj-lt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B62307B-AB87-4470-8B14-C4CD8817B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808162"/>
            <a:ext cx="4325302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6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3FC5-87E6-4227-A747-919DB9F7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SUSTAIN BARRIERS -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409CD-90E8-44D8-8F4B-89D77BEF0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ja-JP" b="1" dirty="0"/>
              <a:t>How do we sustain barriers? </a:t>
            </a:r>
          </a:p>
          <a:p>
            <a:pPr lvl="1"/>
            <a:r>
              <a:rPr lang="en-GB" altLang="ja-JP" dirty="0">
                <a:latin typeface="+mj-lt"/>
              </a:rPr>
              <a:t>What are the PS barriers at our location? </a:t>
            </a:r>
          </a:p>
          <a:p>
            <a:pPr lvl="1"/>
            <a:r>
              <a:rPr lang="en-GB" altLang="ja-JP" dirty="0">
                <a:latin typeface="+mj-lt"/>
              </a:rPr>
              <a:t>How does my work affect these barriers? </a:t>
            </a:r>
          </a:p>
          <a:p>
            <a:pPr lvl="1"/>
            <a:r>
              <a:rPr lang="en-GB" altLang="ja-JP" dirty="0">
                <a:latin typeface="+mj-lt"/>
              </a:rPr>
              <a:t>Ensure that systematic barrier management processes are in place and that necessary resources are allocated to test and maintain barriers.</a:t>
            </a:r>
          </a:p>
          <a:p>
            <a:pPr lvl="1"/>
            <a:r>
              <a:rPr lang="en-GB" altLang="ja-JP" dirty="0">
                <a:latin typeface="+mj-lt"/>
              </a:rPr>
              <a:t>Implement approved risk reduction measures for degraded or failed barriers and restore barrier functionality as soon as practical.</a:t>
            </a:r>
          </a:p>
          <a:p>
            <a:pPr lvl="1"/>
            <a:endParaRPr lang="en-GB" altLang="ja-JP" b="1" dirty="0"/>
          </a:p>
          <a:p>
            <a:r>
              <a:rPr lang="en-GB" altLang="ja-JP" b="1" dirty="0"/>
              <a:t>Useful links</a:t>
            </a:r>
          </a:p>
          <a:p>
            <a:pPr lvl="1"/>
            <a:r>
              <a:rPr lang="en-GB" altLang="ja-JP" dirty="0"/>
              <a:t>Energy Institute </a:t>
            </a:r>
            <a:r>
              <a:rPr lang="en-US" altLang="ja-JP" dirty="0">
                <a:hlinkClick r:id="rId2"/>
              </a:rPr>
              <a:t>Reflective Learning - I own my barrier</a:t>
            </a:r>
            <a:endParaRPr lang="en-US" altLang="ja-JP" dirty="0"/>
          </a:p>
          <a:p>
            <a:pPr lvl="1"/>
            <a:r>
              <a:rPr lang="en-GB" altLang="ja-JP" dirty="0"/>
              <a:t>Energy Institute </a:t>
            </a:r>
            <a:r>
              <a:rPr lang="en-US" altLang="ja-JP" dirty="0">
                <a:hlinkClick r:id="rId2"/>
              </a:rPr>
              <a:t>Reflective Learning - I keep my barrier strong</a:t>
            </a:r>
            <a:endParaRPr lang="ja-JP" altLang="ja-JP" dirty="0"/>
          </a:p>
          <a:p>
            <a:pPr marL="342900" lvl="1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666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769D-8CD5-442D-B22E-AD93156B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STAY WITHIN OPERATING LIMITS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320E1-3392-48A7-A634-97D814F2C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9944" y="1822250"/>
            <a:ext cx="6254188" cy="4321175"/>
          </a:xfrm>
        </p:spPr>
        <p:txBody>
          <a:bodyPr/>
          <a:lstStyle/>
          <a:p>
            <a:pPr algn="l"/>
            <a:r>
              <a:rPr lang="en-GB" sz="1800" b="0" i="0" u="none" strike="noStrike" baseline="0" dirty="0">
                <a:latin typeface="+mj-lt"/>
              </a:rPr>
              <a:t>We discuss and use the approved operating limits for our location.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escalate where we cannot work within operating limits.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alert supervision if an alarm response action is unclear or the time to respond is inadequate.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obtain formal approval before changing operating limits.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confirm that potential for overpressure from temporary pressure sources has been addressed.</a:t>
            </a:r>
            <a:endParaRPr lang="en-GB" dirty="0">
              <a:latin typeface="+mj-lt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3D50A4F-26FC-4641-B17F-89C095A01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808163"/>
            <a:ext cx="4364728" cy="432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3FC5-87E6-4227-A747-919DB9F7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WE STAY WITHIN OPERATING LIMITS -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409CD-90E8-44D8-8F4B-89D77BEF0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ja-JP" b="1" dirty="0"/>
              <a:t>How do we stay within operating limits? </a:t>
            </a:r>
          </a:p>
          <a:p>
            <a:pPr lvl="1"/>
            <a:r>
              <a:rPr lang="en-GB" altLang="ja-JP" dirty="0"/>
              <a:t>Document SOL (Safe Operating Limit) for key process variables &amp; make them visible to frontline workers</a:t>
            </a:r>
          </a:p>
          <a:p>
            <a:pPr lvl="1"/>
            <a:r>
              <a:rPr lang="en-GB" altLang="ja-JP" dirty="0"/>
              <a:t>Regularly check personnel knowledge &amp; skills to stay within operating limits</a:t>
            </a:r>
          </a:p>
          <a:p>
            <a:pPr lvl="1"/>
            <a:r>
              <a:rPr lang="en-GB" altLang="ja-JP" dirty="0"/>
              <a:t>Systematically investigate excursions outside SOL</a:t>
            </a:r>
          </a:p>
          <a:p>
            <a:pPr lvl="1"/>
            <a:r>
              <a:rPr lang="en-GB" altLang="ja-JP" dirty="0"/>
              <a:t>Demonstrate through decisions that cost, production, or schedule does not override safety</a:t>
            </a:r>
          </a:p>
          <a:p>
            <a:pPr lvl="1"/>
            <a:endParaRPr lang="en-GB" altLang="ja-JP" b="1" dirty="0"/>
          </a:p>
          <a:p>
            <a:r>
              <a:rPr lang="en-GB" altLang="ja-JP" b="1" dirty="0"/>
              <a:t>Useful links</a:t>
            </a:r>
          </a:p>
          <a:p>
            <a:pPr lvl="1"/>
            <a:r>
              <a:rPr lang="en-GB" altLang="ja-JP" dirty="0">
                <a:solidFill>
                  <a:srgbClr val="000000"/>
                </a:solidFill>
              </a:rPr>
              <a:t>US Chemical Safety Board: </a:t>
            </a:r>
            <a:r>
              <a:rPr lang="en-US" altLang="ja-JP" dirty="0">
                <a:solidFill>
                  <a:srgbClr val="000000"/>
                </a:solidFill>
                <a:hlinkClick r:id="rId2"/>
              </a:rPr>
              <a:t>Anatomy of Disaster - BP refinery, Texas City</a:t>
            </a:r>
            <a:endParaRPr lang="en-US" altLang="ja-JP" dirty="0">
              <a:solidFill>
                <a:srgbClr val="000000"/>
              </a:solidFill>
            </a:endParaRPr>
          </a:p>
          <a:p>
            <a:pPr lvl="1"/>
            <a:r>
              <a:rPr lang="en-GB" altLang="ja-JP" dirty="0">
                <a:solidFill>
                  <a:srgbClr val="000000"/>
                </a:solidFill>
              </a:rPr>
              <a:t>US Chemical Safety Board: </a:t>
            </a:r>
            <a:r>
              <a:rPr lang="en-GB" altLang="ja-JP" dirty="0">
                <a:solidFill>
                  <a:srgbClr val="000000"/>
                </a:solidFill>
                <a:hlinkClick r:id="rId3"/>
              </a:rPr>
              <a:t>Airgas Safety Spotlight</a:t>
            </a:r>
            <a:endParaRPr lang="en-GB" altLang="ja-JP" dirty="0">
              <a:solidFill>
                <a:srgbClr val="000000"/>
              </a:solidFill>
            </a:endParaRPr>
          </a:p>
          <a:p>
            <a:pPr lvl="1"/>
            <a:r>
              <a:rPr lang="en-GB" altLang="ja-JP" dirty="0">
                <a:solidFill>
                  <a:srgbClr val="000000"/>
                </a:solidFill>
              </a:rPr>
              <a:t>Centre for Chemical Process Safety: </a:t>
            </a:r>
            <a:r>
              <a:rPr lang="en-US" altLang="ja-JP" dirty="0">
                <a:solidFill>
                  <a:srgbClr val="000000"/>
                </a:solidFill>
                <a:hlinkClick r:id="rId4"/>
              </a:rPr>
              <a:t>Know the temp capability of your plant - both high and low!</a:t>
            </a:r>
            <a:endParaRPr lang="en-GB" altLang="ja-JP" dirty="0">
              <a:solidFill>
                <a:srgbClr val="000000"/>
              </a:solidFill>
            </a:endParaRPr>
          </a:p>
          <a:p>
            <a:pPr marL="342900" lvl="1" indent="0">
              <a:buNone/>
            </a:pPr>
            <a:endParaRPr lang="en-GB" altLang="ja-JP" dirty="0"/>
          </a:p>
        </p:txBody>
      </p:sp>
    </p:spTree>
    <p:extLst>
      <p:ext uri="{BB962C8B-B14F-4D97-AF65-F5344CB8AC3E}">
        <p14:creationId xmlns:p14="http://schemas.microsoft.com/office/powerpoint/2010/main" val="101482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769D-8CD5-442D-B22E-AD93156B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MAINTAIN SAFE ISOLATION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320E1-3392-48A7-A634-97D814F2C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7818" y="1808162"/>
            <a:ext cx="6444145" cy="4321175"/>
          </a:xfrm>
        </p:spPr>
        <p:txBody>
          <a:bodyPr/>
          <a:lstStyle/>
          <a:p>
            <a:pPr algn="l"/>
            <a:r>
              <a:rPr lang="en-GB" sz="1800" b="0" i="0" u="none" strike="noStrike" baseline="0" dirty="0">
                <a:latin typeface="+mj-lt"/>
              </a:rPr>
              <a:t>We use isolation plans for the specific task, based on up-to-date information.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raise isolation concerns before the task starts and challenge when isolation plans cannot be executed.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check for residual pressure or process material before breaking containment.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monitor the integrity of isolations regularly and stop to reassess when change could affect an isolation integrity.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confirm leak-tightness before, during, and after reinstating equipment.</a:t>
            </a:r>
            <a:endParaRPr lang="en-GB" dirty="0">
              <a:latin typeface="+mj-lt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A3E86B72-5CF8-4404-AA62-7DDE20887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808163"/>
            <a:ext cx="4364727" cy="432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6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3FC5-87E6-4227-A747-919DB9F7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MAINTAIN SAFE ISOLATION -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409CD-90E8-44D8-8F4B-89D77BEF0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ja-JP" b="1" dirty="0"/>
              <a:t>How do we maintain safe isolation? </a:t>
            </a:r>
          </a:p>
          <a:p>
            <a:pPr lvl="1"/>
            <a:r>
              <a:rPr lang="en-GB" altLang="ja-JP" dirty="0"/>
              <a:t>Monitor isolation practice at your location &amp; verify its effectiveness. Implement improvement where issues are identified.</a:t>
            </a:r>
          </a:p>
          <a:p>
            <a:pPr lvl="1"/>
            <a:r>
              <a:rPr lang="en-GB" altLang="ja-JP" dirty="0"/>
              <a:t>Respond and follow up if isolation concerns are raised.</a:t>
            </a:r>
          </a:p>
          <a:p>
            <a:pPr lvl="1"/>
            <a:r>
              <a:rPr lang="en-GB" altLang="ja-JP" dirty="0"/>
              <a:t>Regularly check that those performing isolations are effectively trained and supported</a:t>
            </a:r>
          </a:p>
          <a:p>
            <a:r>
              <a:rPr lang="en-GB" altLang="ja-JP" b="1" dirty="0"/>
              <a:t>Useful links</a:t>
            </a:r>
          </a:p>
          <a:p>
            <a:pPr lvl="1"/>
            <a:r>
              <a:rPr lang="en-GB" altLang="ja-JP" dirty="0">
                <a:solidFill>
                  <a:srgbClr val="000000"/>
                </a:solidFill>
              </a:rPr>
              <a:t>US Chemical Safety Board: </a:t>
            </a:r>
            <a:r>
              <a:rPr lang="en-US" altLang="ja-JP" dirty="0">
                <a:solidFill>
                  <a:srgbClr val="000000"/>
                </a:solidFill>
                <a:hlinkClick r:id="rId2"/>
              </a:rPr>
              <a:t>Key Lessons for Preventing Incidents during Maintenance</a:t>
            </a:r>
            <a:endParaRPr lang="en-US" altLang="ja-JP" dirty="0">
              <a:solidFill>
                <a:srgbClr val="000000"/>
              </a:solidFill>
            </a:endParaRPr>
          </a:p>
          <a:p>
            <a:pPr lvl="1"/>
            <a:r>
              <a:rPr lang="en-GB" altLang="ja-JP" dirty="0">
                <a:solidFill>
                  <a:srgbClr val="000000"/>
                </a:solidFill>
              </a:rPr>
              <a:t>US Chemical Safety Board: </a:t>
            </a:r>
            <a:r>
              <a:rPr lang="en-US" altLang="ja-JP" dirty="0">
                <a:solidFill>
                  <a:srgbClr val="000000"/>
                </a:solidFill>
                <a:hlinkClick r:id="rId3"/>
              </a:rPr>
              <a:t>Explosion &amp; Fire at Williams Olefins Plant, Geismar, Louisiana</a:t>
            </a:r>
            <a:endParaRPr lang="en-US" altLang="ja-JP" dirty="0">
              <a:solidFill>
                <a:srgbClr val="000000"/>
              </a:solidFill>
            </a:endParaRPr>
          </a:p>
          <a:p>
            <a:pPr lvl="1"/>
            <a:r>
              <a:rPr lang="en-US" altLang="ja-JP" dirty="0">
                <a:solidFill>
                  <a:srgbClr val="000000"/>
                </a:solidFill>
              </a:rPr>
              <a:t>UK Health &amp; Safety Executive: </a:t>
            </a:r>
            <a:r>
              <a:rPr lang="en-US" altLang="ja-JP" dirty="0">
                <a:solidFill>
                  <a:srgbClr val="000000"/>
                </a:solidFill>
                <a:hlinkClick r:id="rId4"/>
              </a:rPr>
              <a:t>The safe isolation of plant and equipment</a:t>
            </a:r>
            <a:endParaRPr lang="en-US" altLang="ja-JP" dirty="0">
              <a:solidFill>
                <a:srgbClr val="000000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270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769D-8CD5-442D-B22E-AD93156B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WALK THE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320E1-3392-48A7-A634-97D814F2C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0573" y="1808163"/>
            <a:ext cx="6169306" cy="4321175"/>
          </a:xfrm>
        </p:spPr>
        <p:txBody>
          <a:bodyPr/>
          <a:lstStyle/>
          <a:p>
            <a:pPr algn="l"/>
            <a:r>
              <a:rPr lang="en-GB" sz="1800" b="0" i="0" u="none" strike="noStrike" baseline="0" dirty="0">
                <a:latin typeface="+mj-lt"/>
              </a:rPr>
              <a:t>We use up to date documentation (e.g., Piping and Instrumentation Diagrams, or P&amp;IDs) that accurately reflect installed systems and equipment.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physically confirm the system is ready for the intended activity (e.g., valve positions, line up of relief devices, etc.).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alert supervision to identified documentation and readiness issues before operation.</a:t>
            </a:r>
            <a:endParaRPr lang="en-GB" dirty="0">
              <a:latin typeface="+mj-lt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8ABCA50-9CFE-4736-82FB-9B744412A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1808163"/>
            <a:ext cx="4364728" cy="432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1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2ED50F-389F-5043-8225-8B01CDB9B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Process Safety Fundamentals</a:t>
            </a:r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04A4A168-5471-4A67-9600-91F715E8B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1768"/>
            <a:ext cx="12192000" cy="3251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44FEAF-570D-4D1F-85AB-59F0BF3463C2}"/>
              </a:ext>
            </a:extLst>
          </p:cNvPr>
          <p:cNvSpPr txBox="1"/>
          <p:nvPr/>
        </p:nvSpPr>
        <p:spPr>
          <a:xfrm>
            <a:off x="638652" y="4784830"/>
            <a:ext cx="3767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 INTRODUCTION</a:t>
            </a:r>
          </a:p>
        </p:txBody>
      </p:sp>
    </p:spTree>
    <p:extLst>
      <p:ext uri="{BB962C8B-B14F-4D97-AF65-F5344CB8AC3E}">
        <p14:creationId xmlns:p14="http://schemas.microsoft.com/office/powerpoint/2010/main" val="14324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8"/>
    </mc:Choice>
    <mc:Fallback xmlns="">
      <p:transition spd="slow" advTm="422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3FC5-87E6-4227-A747-919DB9F7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WALK THE LINE -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409CD-90E8-44D8-8F4B-89D77BEF0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ja-JP" b="1" dirty="0"/>
              <a:t>How do we walk the line? </a:t>
            </a:r>
          </a:p>
          <a:p>
            <a:pPr lvl="1"/>
            <a:r>
              <a:rPr lang="en-GB" altLang="ja-JP" dirty="0"/>
              <a:t>Regularly confirm that process safety information is accurate and up-to-date</a:t>
            </a:r>
          </a:p>
          <a:p>
            <a:pPr lvl="1"/>
            <a:r>
              <a:rPr lang="en-GB" altLang="ja-JP" dirty="0"/>
              <a:t>Discuss walk the line issues with front-line workers and follow up on concerns raised</a:t>
            </a:r>
          </a:p>
          <a:p>
            <a:pPr lvl="1"/>
            <a:r>
              <a:rPr lang="en-GB" altLang="ja-JP" dirty="0"/>
              <a:t>Check that systems are in good condition and correctly set-up each time we start them up or make a significant change in their use.</a:t>
            </a:r>
          </a:p>
          <a:p>
            <a:r>
              <a:rPr lang="en-GB" altLang="ja-JP" b="1" dirty="0"/>
              <a:t>Useful links</a:t>
            </a:r>
          </a:p>
          <a:p>
            <a:pPr lvl="1"/>
            <a:r>
              <a:rPr lang="en-GB" altLang="ja-JP" dirty="0" err="1">
                <a:solidFill>
                  <a:srgbClr val="000000"/>
                </a:solidFill>
              </a:rPr>
              <a:t>AIChE</a:t>
            </a:r>
            <a:r>
              <a:rPr lang="en-GB" altLang="ja-JP" dirty="0">
                <a:solidFill>
                  <a:srgbClr val="000000"/>
                </a:solidFill>
              </a:rPr>
              <a:t>: </a:t>
            </a:r>
            <a:r>
              <a:rPr lang="en-GB" altLang="ja-JP" dirty="0">
                <a:solidFill>
                  <a:srgbClr val="000000"/>
                </a:solidFill>
                <a:hlinkClick r:id="rId2"/>
              </a:rPr>
              <a:t>Walk the Line</a:t>
            </a:r>
            <a:endParaRPr lang="en-GB" altLang="ja-JP" dirty="0">
              <a:solidFill>
                <a:srgbClr val="000000"/>
              </a:solidFill>
            </a:endParaRPr>
          </a:p>
          <a:p>
            <a:pPr lvl="1"/>
            <a:r>
              <a:rPr lang="en-GB" altLang="ja-JP" dirty="0">
                <a:solidFill>
                  <a:srgbClr val="000000"/>
                </a:solidFill>
              </a:rPr>
              <a:t>Centre for Chemical Process Safety: </a:t>
            </a:r>
            <a:r>
              <a:rPr lang="en-GB" altLang="ja-JP" dirty="0">
                <a:solidFill>
                  <a:srgbClr val="000000"/>
                </a:solidFill>
                <a:hlinkClick r:id="rId3"/>
              </a:rPr>
              <a:t>Walk the line</a:t>
            </a:r>
            <a:endParaRPr lang="en-GB" altLang="ja-JP" dirty="0">
              <a:solidFill>
                <a:srgbClr val="000000"/>
              </a:solidFill>
            </a:endParaRPr>
          </a:p>
          <a:p>
            <a:pPr lvl="1"/>
            <a:r>
              <a:rPr lang="en-GB" altLang="ja-JP" dirty="0">
                <a:solidFill>
                  <a:srgbClr val="000000"/>
                </a:solidFill>
              </a:rPr>
              <a:t>IOGP Member Company Example: </a:t>
            </a:r>
            <a:r>
              <a:rPr lang="en-GB" altLang="ja-JP" dirty="0">
                <a:solidFill>
                  <a:srgbClr val="000000"/>
                </a:solidFill>
                <a:hlinkClick r:id="rId4"/>
              </a:rPr>
              <a:t>Walk the line</a:t>
            </a:r>
            <a:endParaRPr lang="en-GB" altLang="ja-JP" dirty="0">
              <a:solidFill>
                <a:srgbClr val="000000"/>
              </a:solidFill>
            </a:endParaRPr>
          </a:p>
          <a:p>
            <a:pPr lvl="1"/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39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769D-8CD5-442D-B22E-AD93156B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CONTROL IGNITION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320E1-3392-48A7-A634-97D814F2C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0497" y="1808163"/>
            <a:ext cx="6339973" cy="4321175"/>
          </a:xfrm>
        </p:spPr>
        <p:txBody>
          <a:bodyPr/>
          <a:lstStyle/>
          <a:p>
            <a:pPr algn="l"/>
            <a:r>
              <a:rPr lang="en-GB" sz="1800" b="0" i="0" u="none" strike="noStrike" baseline="0" dirty="0">
                <a:latin typeface="+mj-lt"/>
              </a:rPr>
              <a:t>We identify, eliminate, or control the full range of potential ignition sources during task risk assessments and during job preparation and execution.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minimise and challenge ignition sources even in “non-hazardous” areas.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eliminate ignition sources during breaking containment and start-up and shutdown operations.</a:t>
            </a:r>
            <a:endParaRPr lang="en-GB" dirty="0">
              <a:latin typeface="+mj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A0459FC-ACAB-4E27-8A67-CD661535B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808162"/>
            <a:ext cx="4364728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58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3FC5-87E6-4227-A747-919DB9F7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CONTROL IGNITION SOURCES -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409CD-90E8-44D8-8F4B-89D77BEF0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ja-JP" b="1" dirty="0"/>
              <a:t>How do we control ignition sources? </a:t>
            </a:r>
          </a:p>
          <a:p>
            <a:pPr lvl="1"/>
            <a:r>
              <a:rPr lang="en-GB" altLang="ja-JP" dirty="0"/>
              <a:t>Regularly check that personnel understand the full range of potential ignition sources and the requirements for ignition source control.</a:t>
            </a:r>
          </a:p>
          <a:p>
            <a:pPr lvl="1"/>
            <a:r>
              <a:rPr lang="en-GB" altLang="ja-JP" dirty="0"/>
              <a:t>Control work risk assessments to evaluate the potential for flammable hazards even outside classified/zoned areas shown on the area classification drawing.</a:t>
            </a:r>
          </a:p>
          <a:p>
            <a:pPr lvl="1"/>
            <a:r>
              <a:rPr lang="en-GB" altLang="ja-JP" dirty="0"/>
              <a:t>Report defects in electrical equipment to control potential ignition sources. </a:t>
            </a:r>
          </a:p>
          <a:p>
            <a:r>
              <a:rPr lang="en-GB" altLang="ja-JP" b="1" dirty="0"/>
              <a:t>Useful links</a:t>
            </a:r>
          </a:p>
          <a:p>
            <a:pPr lvl="1"/>
            <a:r>
              <a:rPr lang="en-GB" altLang="ja-JP" dirty="0">
                <a:solidFill>
                  <a:srgbClr val="000000"/>
                </a:solidFill>
              </a:rPr>
              <a:t>Centre for Chemical Process Safety: </a:t>
            </a:r>
            <a:r>
              <a:rPr lang="en-US" altLang="ja-JP" dirty="0">
                <a:solidFill>
                  <a:srgbClr val="000000"/>
                </a:solidFill>
                <a:hlinkClick r:id="rId2"/>
              </a:rPr>
              <a:t>Managing static - a key part of reducing ignition sources</a:t>
            </a:r>
            <a:endParaRPr lang="en-GB" altLang="ja-JP" dirty="0">
              <a:solidFill>
                <a:srgbClr val="000000"/>
              </a:solidFill>
            </a:endParaRPr>
          </a:p>
          <a:p>
            <a:pPr lvl="1"/>
            <a:r>
              <a:rPr lang="en-GB" altLang="ja-JP" dirty="0">
                <a:solidFill>
                  <a:srgbClr val="000000"/>
                </a:solidFill>
              </a:rPr>
              <a:t>Centre for Chemical Process Safety: </a:t>
            </a:r>
            <a:r>
              <a:rPr lang="en-US" altLang="ja-JP" dirty="0">
                <a:solidFill>
                  <a:srgbClr val="000000"/>
                </a:solidFill>
                <a:hlinkClick r:id="rId3"/>
              </a:rPr>
              <a:t>Control ignition sources in your plant</a:t>
            </a:r>
            <a:endParaRPr lang="en-GB" altLang="ja-JP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378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769D-8CD5-442D-B22E-AD93156B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RECOGNISE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320E1-3392-48A7-A634-97D814F2C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7184" y="1811960"/>
            <a:ext cx="6154780" cy="4321175"/>
          </a:xfrm>
        </p:spPr>
        <p:txBody>
          <a:bodyPr/>
          <a:lstStyle/>
          <a:p>
            <a:pPr algn="l"/>
            <a:r>
              <a:rPr lang="en-GB" sz="1800" b="0" i="0" u="none" strike="noStrike" baseline="0" dirty="0">
                <a:latin typeface="+mj-lt"/>
              </a:rPr>
              <a:t>We look for and speak up about change.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discuss changes and involve others to identify the need for management of change (MOC).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review the MOC process for guidance on what triggers an MOC.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discuss and seek advice on change that occurs gradually over time.</a:t>
            </a:r>
            <a:endParaRPr lang="en-GB" dirty="0">
              <a:latin typeface="+mj-lt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3FCD2B2-3CAD-4C52-8F21-6C25F4CA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" y="1808163"/>
            <a:ext cx="4364729" cy="43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82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3FC5-87E6-4227-A747-919DB9F7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RECOGNISE CHANGE -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409CD-90E8-44D8-8F4B-89D77BEF0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ja-JP" b="1" dirty="0"/>
              <a:t>How do we recognise change? </a:t>
            </a:r>
          </a:p>
          <a:p>
            <a:pPr lvl="1"/>
            <a:r>
              <a:rPr lang="en-GB" altLang="ja-JP" dirty="0"/>
              <a:t>Verify that systematic identification and management of change processes are in place and working effectively.</a:t>
            </a:r>
          </a:p>
          <a:p>
            <a:pPr lvl="1"/>
            <a:r>
              <a:rPr lang="en-GB" altLang="ja-JP" dirty="0"/>
              <a:t>Ensure that workforce personnel and management are trained to recognise change.</a:t>
            </a:r>
          </a:p>
          <a:p>
            <a:pPr lvl="1"/>
            <a:r>
              <a:rPr lang="en-GB" altLang="ja-JP" dirty="0"/>
              <a:t>Teams can review their local MOC process for guidance on what triggers their MOC process and discuss examples at their location.</a:t>
            </a:r>
          </a:p>
          <a:p>
            <a:r>
              <a:rPr lang="en-GB" altLang="ja-JP" b="1" dirty="0"/>
              <a:t>Useful links</a:t>
            </a:r>
          </a:p>
          <a:p>
            <a:pPr lvl="1"/>
            <a:r>
              <a:rPr lang="en-GB" altLang="ja-JP" dirty="0">
                <a:solidFill>
                  <a:srgbClr val="000000"/>
                </a:solidFill>
              </a:rPr>
              <a:t>US Chemical Safety Board: </a:t>
            </a:r>
            <a:r>
              <a:rPr lang="en-GB" altLang="ja-JP" dirty="0">
                <a:solidFill>
                  <a:srgbClr val="000000"/>
                </a:solidFill>
                <a:hlinkClick r:id="rId2"/>
              </a:rPr>
              <a:t>Fire from ice</a:t>
            </a:r>
            <a:endParaRPr lang="en-GB" altLang="ja-JP" dirty="0">
              <a:solidFill>
                <a:srgbClr val="000000"/>
              </a:solidFill>
            </a:endParaRPr>
          </a:p>
          <a:p>
            <a:pPr lvl="1"/>
            <a:r>
              <a:rPr lang="en-GB" altLang="ja-JP" dirty="0">
                <a:solidFill>
                  <a:srgbClr val="000000"/>
                </a:solidFill>
              </a:rPr>
              <a:t>US Chemical Safety Board: </a:t>
            </a:r>
            <a:r>
              <a:rPr lang="en-GB" altLang="ja-JP" dirty="0">
                <a:solidFill>
                  <a:srgbClr val="000000"/>
                </a:solidFill>
                <a:hlinkClick r:id="rId3"/>
              </a:rPr>
              <a:t>Block In</a:t>
            </a:r>
            <a:endParaRPr lang="en-GB" altLang="ja-JP" dirty="0">
              <a:solidFill>
                <a:srgbClr val="000000"/>
              </a:solidFill>
            </a:endParaRPr>
          </a:p>
          <a:p>
            <a:pPr lvl="1"/>
            <a:r>
              <a:rPr lang="en-GB" altLang="ja-JP" dirty="0">
                <a:solidFill>
                  <a:srgbClr val="000000"/>
                </a:solidFill>
              </a:rPr>
              <a:t>Centre for Chemical Process Safety: </a:t>
            </a:r>
            <a:r>
              <a:rPr lang="en-US" altLang="ja-JP" dirty="0">
                <a:solidFill>
                  <a:srgbClr val="000000"/>
                </a:solidFill>
                <a:hlinkClick r:id="rId4"/>
              </a:rPr>
              <a:t>A minor change can have a big impact!</a:t>
            </a:r>
            <a:endParaRPr lang="en-GB" altLang="ja-JP" dirty="0">
              <a:solidFill>
                <a:srgbClr val="000000"/>
              </a:solidFill>
            </a:endParaRPr>
          </a:p>
          <a:p>
            <a:pPr lvl="1"/>
            <a:endParaRPr lang="en-GB" altLang="ja-JP" dirty="0">
              <a:solidFill>
                <a:srgbClr val="000000"/>
              </a:solidFill>
            </a:endParaRPr>
          </a:p>
          <a:p>
            <a:pPr lvl="1"/>
            <a:endParaRPr lang="en-US" altLang="ja-JP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196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769D-8CD5-442D-B22E-AD93156B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STOP IF THE UNEXPECTED OCCURS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320E1-3392-48A7-A634-97D814F2C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0886" y="1808163"/>
            <a:ext cx="6201078" cy="4321175"/>
          </a:xfrm>
        </p:spPr>
        <p:txBody>
          <a:bodyPr/>
          <a:lstStyle/>
          <a:p>
            <a:pPr algn="l"/>
            <a:r>
              <a:rPr lang="en-GB" sz="1800" b="0" i="0" u="none" strike="noStrike" baseline="0" dirty="0">
                <a:latin typeface="+mj-lt"/>
              </a:rPr>
              <a:t>We discuss the work plan and what signals would tell us it is proceeding as expected.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pause and ask questions when signals and conditions are not as expected.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stop and alert supervision if the activity is not proceeding as expected.</a:t>
            </a:r>
            <a:endParaRPr lang="en-GB" dirty="0">
              <a:latin typeface="+mj-lt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A4D5D41-3E05-4A72-B016-E3B02C4E6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" y="1808163"/>
            <a:ext cx="4391233" cy="432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27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3FC5-87E6-4227-A747-919DB9F7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 dirty="0"/>
              <a:t>WE STOP IF THE UNEXPECTED OCCURS -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409CD-90E8-44D8-8F4B-89D77BEF0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ja-JP" b="1" dirty="0"/>
              <a:t>How do we encourage workers to stop work if the unexpected occurs? </a:t>
            </a:r>
          </a:p>
          <a:p>
            <a:pPr lvl="1"/>
            <a:r>
              <a:rPr lang="en-GB" altLang="ja-JP" dirty="0"/>
              <a:t>Positively recognise people who stop to re-evaluate a task if it is not going as planned.</a:t>
            </a:r>
          </a:p>
          <a:p>
            <a:pPr lvl="1"/>
            <a:r>
              <a:rPr lang="en-GB" altLang="ja-JP" dirty="0"/>
              <a:t>Communicate to frontline workers that they should pause and seek guidance if an activity is not proceeding as expected.</a:t>
            </a:r>
          </a:p>
          <a:p>
            <a:pPr lvl="1"/>
            <a:r>
              <a:rPr lang="en-GB" altLang="ja-JP" dirty="0"/>
              <a:t>Pausing or stopping a task may feel inconvenient at the time but keeping an activity on plan and under control will avoid incidents, keeping people safe, and supporting good business performance.</a:t>
            </a:r>
          </a:p>
          <a:p>
            <a:r>
              <a:rPr lang="en-GB" altLang="ja-JP" b="1" dirty="0"/>
              <a:t>Useful links</a:t>
            </a:r>
          </a:p>
          <a:p>
            <a:pPr lvl="1"/>
            <a:r>
              <a:rPr lang="en-GB" altLang="ja-JP" dirty="0">
                <a:solidFill>
                  <a:srgbClr val="000000"/>
                </a:solidFill>
              </a:rPr>
              <a:t>Centre for Chemical Process Safety: </a:t>
            </a:r>
            <a:r>
              <a:rPr lang="en-US" altLang="ja-JP" dirty="0">
                <a:solidFill>
                  <a:srgbClr val="000000"/>
                </a:solidFill>
                <a:hlinkClick r:id="rId2"/>
              </a:rPr>
              <a:t>Know when to stop - and when to get help!</a:t>
            </a:r>
            <a:endParaRPr lang="en-US" altLang="ja-JP" dirty="0">
              <a:solidFill>
                <a:srgbClr val="000000"/>
              </a:solidFill>
            </a:endParaRPr>
          </a:p>
          <a:p>
            <a:pPr lvl="1"/>
            <a:r>
              <a:rPr lang="en-GB" altLang="ja-JP" dirty="0">
                <a:solidFill>
                  <a:srgbClr val="000000"/>
                </a:solidFill>
              </a:rPr>
              <a:t>Scientific Drilling: </a:t>
            </a:r>
            <a:r>
              <a:rPr lang="en-US" altLang="ja-JP" dirty="0">
                <a:solidFill>
                  <a:srgbClr val="000000"/>
                </a:solidFill>
                <a:hlinkClick r:id="rId3"/>
              </a:rPr>
              <a:t>Stop Work Authority - Protecting our most valuable resources</a:t>
            </a:r>
            <a:endParaRPr lang="en-GB" altLang="ja-JP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396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769D-8CD5-442D-B22E-AD93156B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WATCH FOR WEAK SIGNALS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320E1-3392-48A7-A634-97D814F2C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782" y="1808163"/>
            <a:ext cx="6062181" cy="4321175"/>
          </a:xfrm>
        </p:spPr>
        <p:txBody>
          <a:bodyPr/>
          <a:lstStyle/>
          <a:p>
            <a:pPr algn="l"/>
            <a:r>
              <a:rPr lang="en-GB" sz="1800" b="0" i="0" u="none" strike="noStrike" baseline="0" dirty="0">
                <a:latin typeface="+mj-lt"/>
              </a:rPr>
              <a:t>We proactively look for indicators or signals that suggest future problems.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speak up about potential issues even if we are not sure they are important.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persistently explore the causes of changing indicators or unusual situations.</a:t>
            </a:r>
            <a:endParaRPr lang="en-GB" dirty="0">
              <a:latin typeface="+mj-lt"/>
            </a:endParaRP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0151602-8F68-46DD-A089-BC440ADFA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808163"/>
            <a:ext cx="4364727" cy="435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69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3FC5-87E6-4227-A747-919DB9F7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WATCH FOR ‘WEAK SIGNALS' -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409CD-90E8-44D8-8F4B-89D77BEF0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ja-JP" b="1" dirty="0"/>
              <a:t>How do we watch for weak signals? </a:t>
            </a:r>
          </a:p>
          <a:p>
            <a:pPr lvl="1"/>
            <a:r>
              <a:rPr lang="en-GB" altLang="ja-JP" dirty="0"/>
              <a:t>Be alert to weak signals and respond proactively when these signals are raised.</a:t>
            </a:r>
          </a:p>
          <a:p>
            <a:pPr lvl="1"/>
            <a:r>
              <a:rPr lang="en-GB" altLang="ja-JP" dirty="0"/>
              <a:t>Do so, even if the signals seem weak/small/unimportant, so that they can be discussed and evaluated.</a:t>
            </a:r>
          </a:p>
          <a:p>
            <a:pPr lvl="1"/>
            <a:r>
              <a:rPr lang="en-GB" altLang="ja-JP" dirty="0"/>
              <a:t>`Weak signals` can be a vital opportunity to act early to avoid and accident, so it is important that they are persistently explored to understand the cause. </a:t>
            </a:r>
          </a:p>
          <a:p>
            <a:r>
              <a:rPr lang="en-GB" altLang="ja-JP" b="1" dirty="0"/>
              <a:t>Useful links</a:t>
            </a:r>
          </a:p>
          <a:p>
            <a:pPr lvl="1"/>
            <a:r>
              <a:rPr lang="en-GB" altLang="ja-JP" dirty="0"/>
              <a:t>Energy Institute </a:t>
            </a:r>
            <a:r>
              <a:rPr lang="en-US" altLang="ja-JP" u="sng" dirty="0">
                <a:hlinkClick r:id="rId3"/>
              </a:rPr>
              <a:t>Reflective Learning video – ‘Chronic unease’ </a:t>
            </a:r>
            <a:endParaRPr lang="en-US" altLang="ja-JP" u="sng" dirty="0"/>
          </a:p>
          <a:p>
            <a:pPr lvl="1"/>
            <a:r>
              <a:rPr lang="en-GB" altLang="ja-JP" dirty="0">
                <a:solidFill>
                  <a:srgbClr val="000000"/>
                </a:solidFill>
              </a:rPr>
              <a:t>IOGP Member Company Example: </a:t>
            </a:r>
            <a:r>
              <a:rPr lang="en-GB" altLang="ja-JP" dirty="0">
                <a:solidFill>
                  <a:srgbClr val="000000"/>
                </a:solidFill>
                <a:hlinkClick r:id="rId4"/>
              </a:rPr>
              <a:t>Weak Signals</a:t>
            </a:r>
            <a:endParaRPr lang="en-GB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44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id="{2FA985BE-C53C-41FF-8F29-F7044E3C780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6000" cy="1440000"/>
          </a:xfrm>
          <a:prstGeom prst="rect">
            <a:avLst/>
          </a:prstGeom>
          <a:solidFill>
            <a:schemeClr val="accent2"/>
          </a:solidFill>
        </p:spPr>
        <p:txBody>
          <a:bodyPr vert="horz" lIns="180000" tIns="450000" rIns="180000" bIns="4572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488"/>
            <a:r>
              <a:rPr lang="en-GB" dirty="0">
                <a:solidFill>
                  <a:schemeClr val="bg2"/>
                </a:solidFill>
              </a:rPr>
              <a:t>How should I use Process Safety Fundamentals?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7E75AE-4C45-43EA-A85B-99D19149D78A}"/>
              </a:ext>
            </a:extLst>
          </p:cNvPr>
          <p:cNvSpPr txBox="1">
            <a:spLocks/>
          </p:cNvSpPr>
          <p:nvPr/>
        </p:nvSpPr>
        <p:spPr bwMode="auto">
          <a:xfrm>
            <a:off x="335725" y="3501008"/>
            <a:ext cx="17476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Toolbox talks &amp; Safety meetings</a:t>
            </a:r>
          </a:p>
          <a:p>
            <a:pPr marL="0" indent="0">
              <a:buFontTx/>
              <a:buNone/>
            </a:pPr>
            <a:r>
              <a:rPr lang="en-GB" sz="1200" dirty="0"/>
              <a:t>Can we learn from incidents that involved a PSF not being followed? </a:t>
            </a:r>
          </a:p>
          <a:p>
            <a:pPr marL="0" indent="0">
              <a:buFontTx/>
              <a:buNone/>
            </a:pPr>
            <a:endParaRPr lang="en-GB" sz="1400" b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00ED70-0B9E-4481-8032-1E836F15086D}"/>
              </a:ext>
            </a:extLst>
          </p:cNvPr>
          <p:cNvSpPr txBox="1">
            <a:spLocks/>
          </p:cNvSpPr>
          <p:nvPr/>
        </p:nvSpPr>
        <p:spPr bwMode="auto">
          <a:xfrm>
            <a:off x="2297456" y="3501008"/>
            <a:ext cx="1723011" cy="29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Pre-job planning</a:t>
            </a:r>
            <a:endParaRPr lang="en-GB" sz="1200" dirty="0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How are the PSF applicable to the work we are doing today?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What do we need to do to follow the PSF?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What needs to be in place?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Is everything in place, and in good working condition?</a:t>
            </a:r>
            <a:endParaRPr lang="en-GB" sz="14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302B7D8-2D83-4DD3-8967-AA8A0D5387E3}"/>
              </a:ext>
            </a:extLst>
          </p:cNvPr>
          <p:cNvSpPr txBox="1">
            <a:spLocks/>
          </p:cNvSpPr>
          <p:nvPr/>
        </p:nvSpPr>
        <p:spPr bwMode="auto">
          <a:xfrm>
            <a:off x="6186531" y="3501008"/>
            <a:ext cx="1727068" cy="293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Post-job reviews</a:t>
            </a:r>
            <a:endParaRPr lang="en-GB" sz="1200" dirty="0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Did we take all the actions associated with the PSF?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What went well? What didn’t go well?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Is there anything to note for the next time we have to this perform task or work in this area?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B12DEE4-547A-4DD3-8DBB-5BB1AD25B15B}"/>
              </a:ext>
            </a:extLst>
          </p:cNvPr>
          <p:cNvSpPr txBox="1">
            <a:spLocks/>
          </p:cNvSpPr>
          <p:nvPr/>
        </p:nvSpPr>
        <p:spPr bwMode="auto">
          <a:xfrm>
            <a:off x="10100309" y="3501008"/>
            <a:ext cx="163576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170" b="1" dirty="0">
                <a:solidFill>
                  <a:schemeClr val="accent3"/>
                </a:solidFill>
              </a:rPr>
              <a:t>Intervention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70" dirty="0"/>
              <a:t>Intervene or stop the work if a PSF is not being followed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9509059-5F16-4080-B6BF-F5BB345E2A26}"/>
              </a:ext>
            </a:extLst>
          </p:cNvPr>
          <p:cNvSpPr txBox="1">
            <a:spLocks/>
          </p:cNvSpPr>
          <p:nvPr/>
        </p:nvSpPr>
        <p:spPr bwMode="auto">
          <a:xfrm>
            <a:off x="8127693" y="3501008"/>
            <a:ext cx="1758520" cy="2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Observations &amp; walkabouts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Do you see anyone performing work where a PSF is relevant?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Are they following it?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Yes? Great, recognise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No? Intervene!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If someone brings up a PSF dilemma, thank them and show them you will take it seriously. </a:t>
            </a:r>
          </a:p>
          <a:p>
            <a:pPr marL="0" indent="0">
              <a:buFontTx/>
              <a:buNone/>
            </a:pPr>
            <a:endParaRPr lang="en-GB" sz="1400" b="1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303D809-934A-4DFB-838A-6435F9842ABD}"/>
              </a:ext>
            </a:extLst>
          </p:cNvPr>
          <p:cNvSpPr txBox="1">
            <a:spLocks/>
          </p:cNvSpPr>
          <p:nvPr/>
        </p:nvSpPr>
        <p:spPr bwMode="auto">
          <a:xfrm>
            <a:off x="4234561" y="3501008"/>
            <a:ext cx="1737876" cy="27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Last minute risk assessment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Have I done all the PSF actions relevant before the job?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Is everything as we discussed in the pre-job planning?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Are there any Line of Fire hazards or ignition sources we didn’t identify?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12EC3D-0670-4A8B-B700-516E8F9DD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95" y="1760735"/>
            <a:ext cx="1317910" cy="1487964"/>
          </a:xfrm>
          <a:prstGeom prst="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B73937-CC12-8748-A15B-B8454A0FB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648" y="1988840"/>
            <a:ext cx="1515104" cy="1199457"/>
          </a:xfrm>
          <a:prstGeom prst="rect">
            <a:avLst/>
          </a:prstGeom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0C1738-B86A-E04C-812D-189B599C5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588" y="1820302"/>
            <a:ext cx="1285869" cy="1368830"/>
          </a:xfrm>
          <a:prstGeom prst="rect">
            <a:avLst/>
          </a:prstGeom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345EF2-DAA6-414D-8895-7FB29FF2A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057" y="1924349"/>
            <a:ext cx="1344012" cy="1160737"/>
          </a:xfrm>
          <a:prstGeom prst="rect">
            <a:avLst/>
          </a:prstGeom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73BFC3-0A56-464B-A5C3-2A6DC7963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5896" y="1766270"/>
            <a:ext cx="1337187" cy="1476894"/>
          </a:xfrm>
          <a:prstGeom prst="rect">
            <a:avLst/>
          </a:prstGeom>
          <a:effectLst/>
        </p:spPr>
      </p:pic>
      <p:sp>
        <p:nvSpPr>
          <p:cNvPr id="19" name="Octagon 18">
            <a:extLst>
              <a:ext uri="{FF2B5EF4-FFF2-40B4-BE49-F238E27FC236}">
                <a16:creationId xmlns:a16="http://schemas.microsoft.com/office/drawing/2014/main" id="{25E86518-DF16-1D4F-A6FA-741B5153419B}"/>
              </a:ext>
            </a:extLst>
          </p:cNvPr>
          <p:cNvSpPr/>
          <p:nvPr/>
        </p:nvSpPr>
        <p:spPr bwMode="auto">
          <a:xfrm>
            <a:off x="10195910" y="1888181"/>
            <a:ext cx="1319401" cy="1233071"/>
          </a:xfrm>
          <a:prstGeom prst="octagon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228926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3E62-3127-9748-ACE4-1872129E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Process Safety Fundamentals?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62D8C6C6-5EB1-4A23-BB1E-451EE027DC24}"/>
              </a:ext>
            </a:extLst>
          </p:cNvPr>
          <p:cNvSpPr>
            <a:spLocks noGrp="1"/>
          </p:cNvSpPr>
          <p:nvPr/>
        </p:nvSpPr>
        <p:spPr>
          <a:xfrm>
            <a:off x="300037" y="1808163"/>
            <a:ext cx="11591926" cy="125431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45720" rIns="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Key actions to reduce, and ultimately eliminate, fatal and high severity Process Safety Events (PSE)</a:t>
            </a:r>
            <a:endParaRPr lang="en-US" sz="32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E56509-E83B-4250-97A8-0A6AAEA8D41A}"/>
              </a:ext>
            </a:extLst>
          </p:cNvPr>
          <p:cNvSpPr/>
          <p:nvPr/>
        </p:nvSpPr>
        <p:spPr>
          <a:xfrm>
            <a:off x="6146241" y="3265360"/>
            <a:ext cx="5693378" cy="2062103"/>
          </a:xfrm>
          <a:prstGeom prst="rect">
            <a:avLst/>
          </a:prstGeom>
        </p:spPr>
        <p:txBody>
          <a:bodyPr wrap="square" numCol="1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Clearer picture of what Process Safety means in day-to-day activities</a:t>
            </a:r>
          </a:p>
          <a:p>
            <a:pPr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Proactive </a:t>
            </a:r>
          </a:p>
          <a:p>
            <a:pPr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Actionable</a:t>
            </a:r>
            <a:r>
              <a:rPr lang="en-US" sz="32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D3BD9E-733D-4485-8CE6-D8750DACF2EB}"/>
              </a:ext>
            </a:extLst>
          </p:cNvPr>
          <p:cNvSpPr/>
          <p:nvPr/>
        </p:nvSpPr>
        <p:spPr>
          <a:xfrm>
            <a:off x="666103" y="3265361"/>
            <a:ext cx="4270978" cy="2062103"/>
          </a:xfrm>
          <a:prstGeom prst="rect">
            <a:avLst/>
          </a:prstGeom>
        </p:spPr>
        <p:txBody>
          <a:bodyPr wrap="square" numCol="1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Support frontline workers</a:t>
            </a:r>
          </a:p>
          <a:p>
            <a:pPr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</a:p>
          <a:p>
            <a:pPr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Simple</a:t>
            </a:r>
          </a:p>
          <a:p>
            <a:pPr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Task-level</a:t>
            </a:r>
          </a:p>
          <a:p>
            <a:pPr marR="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Observable</a:t>
            </a:r>
          </a:p>
        </p:txBody>
      </p:sp>
    </p:spTree>
    <p:extLst>
      <p:ext uri="{BB962C8B-B14F-4D97-AF65-F5344CB8AC3E}">
        <p14:creationId xmlns:p14="http://schemas.microsoft.com/office/powerpoint/2010/main" val="3749182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8E69E-9E8C-4838-8882-5888F390E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648EDAE-94B6-4171-9550-911F92C8A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0000" y="556917"/>
            <a:ext cx="9142517" cy="1947670"/>
          </a:xfrm>
          <a:solidFill>
            <a:schemeClr val="accent3"/>
          </a:solidFill>
        </p:spPr>
        <p:txBody>
          <a:bodyPr anchor="ctr">
            <a:normAutofit/>
          </a:bodyPr>
          <a:lstStyle/>
          <a:p>
            <a:pPr marL="90488"/>
            <a:r>
              <a:rPr lang="en-GB" sz="3200" dirty="0">
                <a:solidFill>
                  <a:schemeClr val="bg2"/>
                </a:solidFill>
              </a:rPr>
              <a:t>Work does not start until we are all aware of the PSF and can confirm we can follow them throughout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D0A510-F3C0-4534-B29A-380F325AA095}"/>
              </a:ext>
            </a:extLst>
          </p:cNvPr>
          <p:cNvGrpSpPr/>
          <p:nvPr/>
        </p:nvGrpSpPr>
        <p:grpSpPr>
          <a:xfrm>
            <a:off x="9775058" y="754394"/>
            <a:ext cx="1603231" cy="1552716"/>
            <a:chOff x="9303509" y="476672"/>
            <a:chExt cx="1319401" cy="123307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A813D0E-F8CA-4F8A-B97B-EDEE77EF9DB2}"/>
                </a:ext>
              </a:extLst>
            </p:cNvPr>
            <p:cNvSpPr/>
            <p:nvPr/>
          </p:nvSpPr>
          <p:spPr bwMode="auto">
            <a:xfrm>
              <a:off x="9303509" y="476672"/>
              <a:ext cx="1319401" cy="1233071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9F9AD39E-794C-4388-9E00-660BB4283D42}"/>
                </a:ext>
              </a:extLst>
            </p:cNvPr>
            <p:cNvSpPr/>
            <p:nvPr/>
          </p:nvSpPr>
          <p:spPr bwMode="auto">
            <a:xfrm rot="5400000">
              <a:off x="9765852" y="781485"/>
              <a:ext cx="603032" cy="611822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9" name="Title 6">
            <a:extLst>
              <a:ext uri="{FF2B5EF4-FFF2-40B4-BE49-F238E27FC236}">
                <a16:creationId xmlns:a16="http://schemas.microsoft.com/office/drawing/2014/main" id="{19FA521F-F44B-47D1-B4C3-4398F4E5C2A2}"/>
              </a:ext>
            </a:extLst>
          </p:cNvPr>
          <p:cNvSpPr txBox="1">
            <a:spLocks/>
          </p:cNvSpPr>
          <p:nvPr/>
        </p:nvSpPr>
        <p:spPr>
          <a:xfrm>
            <a:off x="3287688" y="4234626"/>
            <a:ext cx="8686668" cy="1552716"/>
          </a:xfrm>
          <a:prstGeom prst="rect">
            <a:avLst/>
          </a:prstGeom>
          <a:solidFill>
            <a:schemeClr val="accent3"/>
          </a:solidFill>
        </p:spPr>
        <p:txBody>
          <a:bodyPr vert="horz" lIns="9000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200" dirty="0">
                <a:solidFill>
                  <a:schemeClr val="bg2"/>
                </a:solidFill>
              </a:rPr>
              <a:t>We are all authorised to intervene or stop work if we are in any doubt about the safety of an activity </a:t>
            </a:r>
            <a:r>
              <a:rPr lang="en-GB" sz="3200" dirty="0">
                <a:solidFill>
                  <a:schemeClr val="bg2"/>
                </a:solidFill>
                <a:cs typeface="Arial"/>
              </a:rPr>
              <a:t>or we can't follow the PSF</a:t>
            </a: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10" name="Octagon 9">
            <a:extLst>
              <a:ext uri="{FF2B5EF4-FFF2-40B4-BE49-F238E27FC236}">
                <a16:creationId xmlns:a16="http://schemas.microsoft.com/office/drawing/2014/main" id="{F334C5C7-1540-7D4B-8F74-DAE4CB408265}"/>
              </a:ext>
            </a:extLst>
          </p:cNvPr>
          <p:cNvSpPr/>
          <p:nvPr/>
        </p:nvSpPr>
        <p:spPr bwMode="auto">
          <a:xfrm>
            <a:off x="1006999" y="4234626"/>
            <a:ext cx="1603232" cy="1552716"/>
          </a:xfrm>
          <a:prstGeom prst="octagon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48438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F9AD39E-794C-4388-9E00-660BB4283D42}"/>
              </a:ext>
            </a:extLst>
          </p:cNvPr>
          <p:cNvSpPr/>
          <p:nvPr/>
        </p:nvSpPr>
        <p:spPr bwMode="auto">
          <a:xfrm rot="5400000">
            <a:off x="9765852" y="781485"/>
            <a:ext cx="603032" cy="611822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19FA521F-F44B-47D1-B4C3-4398F4E5C2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2400" cy="1440000"/>
          </a:xfrm>
          <a:prstGeom prst="rect">
            <a:avLst/>
          </a:prstGeom>
          <a:solidFill>
            <a:schemeClr val="accent3"/>
          </a:solidFill>
        </p:spPr>
        <p:txBody>
          <a:bodyPr vert="horz" lIns="180000" tIns="180000" rIns="18000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900" dirty="0">
                <a:solidFill>
                  <a:schemeClr val="bg2"/>
                </a:solidFill>
              </a:rPr>
              <a:t>We are all authorised to intervene or stop work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163732FF-5B65-4701-9CBF-8E3C45EAC88E}"/>
              </a:ext>
            </a:extLst>
          </p:cNvPr>
          <p:cNvSpPr txBox="1">
            <a:spLocks/>
          </p:cNvSpPr>
          <p:nvPr/>
        </p:nvSpPr>
        <p:spPr>
          <a:xfrm>
            <a:off x="686858" y="1620000"/>
            <a:ext cx="6071526" cy="811645"/>
          </a:xfrm>
          <a:prstGeom prst="wedgeRoundRectCallout">
            <a:avLst>
              <a:gd name="adj1" fmla="val -46097"/>
              <a:gd name="adj2" fmla="val 139230"/>
              <a:gd name="adj3" fmla="val 16667"/>
            </a:avLst>
          </a:prstGeom>
          <a:solidFill>
            <a:schemeClr val="accent2"/>
          </a:solidFill>
        </p:spPr>
        <p:txBody>
          <a:bodyPr vert="horz" lIns="9000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2000" dirty="0">
                <a:solidFill>
                  <a:schemeClr val="bg2"/>
                </a:solidFill>
              </a:rPr>
              <a:t>Intervention can be the last opportunity to prevent a process release or a fatality.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20E9ECB3-C3ED-41AA-807F-2CFFE78E61F5}"/>
              </a:ext>
            </a:extLst>
          </p:cNvPr>
          <p:cNvSpPr txBox="1">
            <a:spLocks/>
          </p:cNvSpPr>
          <p:nvPr/>
        </p:nvSpPr>
        <p:spPr>
          <a:xfrm>
            <a:off x="5972123" y="2600342"/>
            <a:ext cx="5087888" cy="811645"/>
          </a:xfrm>
          <a:prstGeom prst="wedgeRoundRectCallout">
            <a:avLst>
              <a:gd name="adj1" fmla="val 37985"/>
              <a:gd name="adj2" fmla="val 90202"/>
              <a:gd name="adj3" fmla="val 16667"/>
            </a:avLst>
          </a:prstGeom>
          <a:solidFill>
            <a:schemeClr val="accent4"/>
          </a:solidFill>
        </p:spPr>
        <p:txBody>
          <a:bodyPr vert="horz" lIns="9000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2000" dirty="0">
                <a:solidFill>
                  <a:schemeClr val="bg2"/>
                </a:solidFill>
              </a:rPr>
              <a:t>I know, but it is not always easy to tell someone to stop the job.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5A3AD4B9-40FE-458C-9264-10671B14CF82}"/>
              </a:ext>
            </a:extLst>
          </p:cNvPr>
          <p:cNvSpPr txBox="1">
            <a:spLocks/>
          </p:cNvSpPr>
          <p:nvPr/>
        </p:nvSpPr>
        <p:spPr>
          <a:xfrm>
            <a:off x="5104075" y="4489776"/>
            <a:ext cx="6768752" cy="900404"/>
          </a:xfrm>
          <a:prstGeom prst="wedgeRoundRectCallout">
            <a:avLst>
              <a:gd name="adj1" fmla="val 37139"/>
              <a:gd name="adj2" fmla="val 82871"/>
              <a:gd name="adj3" fmla="val 16667"/>
            </a:avLst>
          </a:prstGeom>
          <a:solidFill>
            <a:schemeClr val="accent4"/>
          </a:solidFill>
        </p:spPr>
        <p:txBody>
          <a:bodyPr vert="horz" lIns="9000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2000" dirty="0">
                <a:solidFill>
                  <a:schemeClr val="bg2"/>
                </a:solidFill>
              </a:rPr>
              <a:t>Yeah, but it’s better to have an uncomfortable conversation now, than someone getting hurt later.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AE9A11AE-05BE-4264-BEF0-76E5A0F53EB0}"/>
              </a:ext>
            </a:extLst>
          </p:cNvPr>
          <p:cNvSpPr txBox="1">
            <a:spLocks/>
          </p:cNvSpPr>
          <p:nvPr/>
        </p:nvSpPr>
        <p:spPr>
          <a:xfrm>
            <a:off x="1659192" y="3649301"/>
            <a:ext cx="4412627" cy="603160"/>
          </a:xfrm>
          <a:prstGeom prst="wedgeRoundRectCallout">
            <a:avLst>
              <a:gd name="adj1" fmla="val -55305"/>
              <a:gd name="adj2" fmla="val 150847"/>
              <a:gd name="adj3" fmla="val 16667"/>
            </a:avLst>
          </a:prstGeom>
          <a:solidFill>
            <a:schemeClr val="accent2"/>
          </a:solidFill>
        </p:spPr>
        <p:txBody>
          <a:bodyPr vert="horz" lIns="90000" tIns="45720" rIns="91440" bIns="4572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2000" dirty="0">
                <a:solidFill>
                  <a:schemeClr val="bg2"/>
                </a:solidFill>
              </a:rPr>
              <a:t>Exactly, especially if it’s your boss!</a:t>
            </a:r>
          </a:p>
        </p:txBody>
      </p:sp>
      <p:sp>
        <p:nvSpPr>
          <p:cNvPr id="12" name="Octagon 11">
            <a:extLst>
              <a:ext uri="{FF2B5EF4-FFF2-40B4-BE49-F238E27FC236}">
                <a16:creationId xmlns:a16="http://schemas.microsoft.com/office/drawing/2014/main" id="{0C1BF067-EB6E-FC41-AF6E-4A27D54C4F6E}"/>
              </a:ext>
            </a:extLst>
          </p:cNvPr>
          <p:cNvSpPr/>
          <p:nvPr/>
        </p:nvSpPr>
        <p:spPr bwMode="auto">
          <a:xfrm>
            <a:off x="10704512" y="161780"/>
            <a:ext cx="1319401" cy="1116439"/>
          </a:xfrm>
          <a:prstGeom prst="octagon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8967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4A610-61AD-4C65-BAA3-5F84BB52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closing message 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B512E7-0F70-4DAD-9C4A-EFDD5B801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Data reported by IOGP Members over a period of ten years (2007-2017) shows that 128 people lost their lives in 56 process safety events. </a:t>
            </a:r>
          </a:p>
          <a:p>
            <a:r>
              <a:rPr lang="en-US" altLang="ja-JP" dirty="0"/>
              <a:t>In response to this, the IOGP Process Safety Fundamentals (PSFs) have been developed to support companies as they seek to reduce, and ultimately eliminate, fatal and high severity process safety events.</a:t>
            </a:r>
            <a:endParaRPr lang="en-GB" dirty="0"/>
          </a:p>
          <a:p>
            <a:r>
              <a:rPr lang="en-GB" dirty="0"/>
              <a:t>PSF (Process Safety Fundamentals) designed to support those working in front-line operations, maintenance, and on wells teams.</a:t>
            </a:r>
          </a:p>
          <a:p>
            <a:r>
              <a:rPr lang="en-GB" dirty="0"/>
              <a:t>They are therefore not intended to exhaustively address all process safety risks and hazards in the oil and gas industry, but to be deployed in addition to company`s underlying Process Safety Management system.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70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id="{2FA985BE-C53C-41FF-8F29-F7044E3C7804}"/>
              </a:ext>
            </a:extLst>
          </p:cNvPr>
          <p:cNvSpPr txBox="1">
            <a:spLocks/>
          </p:cNvSpPr>
          <p:nvPr/>
        </p:nvSpPr>
        <p:spPr>
          <a:xfrm>
            <a:off x="-4244" y="-27384"/>
            <a:ext cx="12210726" cy="1440000"/>
          </a:xfrm>
          <a:prstGeom prst="rect">
            <a:avLst/>
          </a:prstGeom>
          <a:solidFill>
            <a:schemeClr val="accent2"/>
          </a:solidFill>
        </p:spPr>
        <p:txBody>
          <a:bodyPr vert="horz" lIns="180000" tIns="450000" rIns="180000" bIns="4572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488"/>
            <a:r>
              <a:rPr lang="en-GB" dirty="0">
                <a:solidFill>
                  <a:schemeClr val="bg2"/>
                </a:solidFill>
              </a:rPr>
              <a:t>Visit our website for…</a:t>
            </a:r>
          </a:p>
          <a:p>
            <a:pPr marL="90488"/>
            <a:r>
              <a:rPr lang="en-GB" sz="2400" dirty="0">
                <a:solidFill>
                  <a:schemeClr val="bg2"/>
                </a:solidFill>
              </a:rPr>
              <a:t>www.iogp.org/oil-and-gas-safety/process-safety/fundamentals/ </a:t>
            </a:r>
            <a:endParaRPr lang="en-GB" sz="2800" dirty="0">
              <a:solidFill>
                <a:schemeClr val="bg2"/>
              </a:solidFill>
            </a:endParaRPr>
          </a:p>
        </p:txBody>
      </p:sp>
      <p:pic>
        <p:nvPicPr>
          <p:cNvPr id="30" name="Graphic 29" descr="Video camera">
            <a:extLst>
              <a:ext uri="{FF2B5EF4-FFF2-40B4-BE49-F238E27FC236}">
                <a16:creationId xmlns:a16="http://schemas.microsoft.com/office/drawing/2014/main" id="{A70B4464-4E69-4031-8A69-21FC49E3E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7250" y="2213840"/>
            <a:ext cx="1129830" cy="1129830"/>
          </a:xfrm>
          <a:prstGeom prst="rect">
            <a:avLst/>
          </a:prstGeom>
        </p:spPr>
      </p:pic>
      <p:pic>
        <p:nvPicPr>
          <p:cNvPr id="36" name="Graphic 35" descr="Projector screen">
            <a:extLst>
              <a:ext uri="{FF2B5EF4-FFF2-40B4-BE49-F238E27FC236}">
                <a16:creationId xmlns:a16="http://schemas.microsoft.com/office/drawing/2014/main" id="{88A21B97-E675-4764-8B2C-9828F9BCF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1609" y="2344369"/>
            <a:ext cx="1129830" cy="112983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E7DA703-29F6-48BE-BFBA-224A2AE847B9}"/>
              </a:ext>
            </a:extLst>
          </p:cNvPr>
          <p:cNvGrpSpPr/>
          <p:nvPr/>
        </p:nvGrpSpPr>
        <p:grpSpPr>
          <a:xfrm>
            <a:off x="9912424" y="-319630"/>
            <a:ext cx="2294058" cy="2020438"/>
            <a:chOff x="9768408" y="-391663"/>
            <a:chExt cx="2438074" cy="2256562"/>
          </a:xfrm>
        </p:grpSpPr>
        <p:pic>
          <p:nvPicPr>
            <p:cNvPr id="3" name="Graphic 2" descr="Laptop">
              <a:extLst>
                <a:ext uri="{FF2B5EF4-FFF2-40B4-BE49-F238E27FC236}">
                  <a16:creationId xmlns:a16="http://schemas.microsoft.com/office/drawing/2014/main" id="{4FE0C32D-C017-4BF9-B663-4B9997555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68408" y="-391663"/>
              <a:ext cx="2438074" cy="225656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1853339-F0B6-4D67-8811-756A0253C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0034" b="10034"/>
            <a:stretch/>
          </p:blipFill>
          <p:spPr>
            <a:xfrm>
              <a:off x="10311586" y="260648"/>
              <a:ext cx="1329029" cy="72544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40" name="Graphic 39" descr="Teacher">
            <a:extLst>
              <a:ext uri="{FF2B5EF4-FFF2-40B4-BE49-F238E27FC236}">
                <a16:creationId xmlns:a16="http://schemas.microsoft.com/office/drawing/2014/main" id="{B6A831AC-0D1B-4E50-A0A3-84FCF22EC9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80392" y="2384589"/>
            <a:ext cx="1001711" cy="1001711"/>
          </a:xfrm>
          <a:prstGeom prst="rect">
            <a:avLst/>
          </a:prstGeom>
        </p:spPr>
      </p:pic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8E332325-A908-49C4-A072-64662345D4CD}"/>
              </a:ext>
            </a:extLst>
          </p:cNvPr>
          <p:cNvSpPr txBox="1">
            <a:spLocks/>
          </p:cNvSpPr>
          <p:nvPr/>
        </p:nvSpPr>
        <p:spPr bwMode="auto">
          <a:xfrm>
            <a:off x="3615499" y="3427386"/>
            <a:ext cx="1446638" cy="29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Videos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143B316-8BD9-484A-98A0-1E48D75E28AA}"/>
              </a:ext>
            </a:extLst>
          </p:cNvPr>
          <p:cNvSpPr txBox="1">
            <a:spLocks/>
          </p:cNvSpPr>
          <p:nvPr/>
        </p:nvSpPr>
        <p:spPr bwMode="auto">
          <a:xfrm>
            <a:off x="5370757" y="3489863"/>
            <a:ext cx="1446638" cy="29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Posters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6EA1137-919C-4E18-960A-592F241012EB}"/>
              </a:ext>
            </a:extLst>
          </p:cNvPr>
          <p:cNvSpPr txBox="1">
            <a:spLocks/>
          </p:cNvSpPr>
          <p:nvPr/>
        </p:nvSpPr>
        <p:spPr bwMode="auto">
          <a:xfrm>
            <a:off x="7050484" y="3474199"/>
            <a:ext cx="1446638" cy="29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Presentations</a:t>
            </a:r>
            <a:endParaRPr lang="en-GB" sz="1200" dirty="0">
              <a:solidFill>
                <a:schemeClr val="accent3"/>
              </a:solidFill>
            </a:endParaRPr>
          </a:p>
        </p:txBody>
      </p:sp>
      <p:sp>
        <p:nvSpPr>
          <p:cNvPr id="48" name="Title 6">
            <a:extLst>
              <a:ext uri="{FF2B5EF4-FFF2-40B4-BE49-F238E27FC236}">
                <a16:creationId xmlns:a16="http://schemas.microsoft.com/office/drawing/2014/main" id="{CCEDAC54-46C2-40CD-9B50-B84266D76786}"/>
              </a:ext>
            </a:extLst>
          </p:cNvPr>
          <p:cNvSpPr txBox="1">
            <a:spLocks/>
          </p:cNvSpPr>
          <p:nvPr/>
        </p:nvSpPr>
        <p:spPr>
          <a:xfrm>
            <a:off x="-11287" y="4986531"/>
            <a:ext cx="12210726" cy="957509"/>
          </a:xfrm>
          <a:prstGeom prst="rect">
            <a:avLst/>
          </a:prstGeom>
          <a:solidFill>
            <a:schemeClr val="accent2"/>
          </a:solidFill>
        </p:spPr>
        <p:txBody>
          <a:bodyPr vert="horz" lIns="180000" tIns="450000" rIns="180000" bIns="4572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</a:rPr>
              <a:t>Get in touch!</a:t>
            </a:r>
          </a:p>
          <a:p>
            <a:pPr marL="433388" indent="-342900">
              <a:lnSpc>
                <a:spcPct val="100000"/>
              </a:lnSpc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r>
              <a:rPr lang="en-GB" sz="1800" dirty="0">
                <a:solidFill>
                  <a:schemeClr val="bg1"/>
                </a:solidFill>
              </a:rPr>
              <a:t>infoPSF@iogp.org</a:t>
            </a:r>
          </a:p>
          <a:p>
            <a:pPr marL="433388" indent="-342900">
              <a:lnSpc>
                <a:spcPct val="100000"/>
              </a:lnSpc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GB" sz="1800" dirty="0">
                <a:solidFill>
                  <a:schemeClr val="bg1"/>
                </a:solidFill>
              </a:rPr>
              <a:t>+44 (0)20 3763 9700</a:t>
            </a:r>
          </a:p>
        </p:txBody>
      </p:sp>
      <p:pic>
        <p:nvPicPr>
          <p:cNvPr id="4" name="Graphic 3" descr="Mining tools">
            <a:extLst>
              <a:ext uri="{FF2B5EF4-FFF2-40B4-BE49-F238E27FC236}">
                <a16:creationId xmlns:a16="http://schemas.microsoft.com/office/drawing/2014/main" id="{25A509AB-AE81-466D-B80C-C681465500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621056" y="2480317"/>
            <a:ext cx="744129" cy="744129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042652-B746-438A-B988-47565CE0B717}"/>
              </a:ext>
            </a:extLst>
          </p:cNvPr>
          <p:cNvSpPr txBox="1">
            <a:spLocks/>
          </p:cNvSpPr>
          <p:nvPr/>
        </p:nvSpPr>
        <p:spPr bwMode="auto">
          <a:xfrm>
            <a:off x="8621056" y="3487803"/>
            <a:ext cx="1446638" cy="29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External resources</a:t>
            </a:r>
            <a:endParaRPr lang="en-GB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8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8E48-DA0F-40B4-ABD7-C257AD5EE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differences? PSF vs Life-Saving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76725-5E2F-4C58-9D66-E315D0062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BB1D92-FBE6-419F-865C-1FD8F9073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966620"/>
              </p:ext>
            </p:extLst>
          </p:nvPr>
        </p:nvGraphicFramePr>
        <p:xfrm>
          <a:off x="300038" y="1808162"/>
          <a:ext cx="11591925" cy="43211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97254">
                  <a:extLst>
                    <a:ext uri="{9D8B030D-6E8A-4147-A177-3AD203B41FA5}">
                      <a16:colId xmlns:a16="http://schemas.microsoft.com/office/drawing/2014/main" val="1627802650"/>
                    </a:ext>
                  </a:extLst>
                </a:gridCol>
                <a:gridCol w="5424381">
                  <a:extLst>
                    <a:ext uri="{9D8B030D-6E8A-4147-A177-3AD203B41FA5}">
                      <a16:colId xmlns:a16="http://schemas.microsoft.com/office/drawing/2014/main" val="990552067"/>
                    </a:ext>
                  </a:extLst>
                </a:gridCol>
                <a:gridCol w="4470290">
                  <a:extLst>
                    <a:ext uri="{9D8B030D-6E8A-4147-A177-3AD203B41FA5}">
                      <a16:colId xmlns:a16="http://schemas.microsoft.com/office/drawing/2014/main" val="1405478643"/>
                    </a:ext>
                  </a:extLst>
                </a:gridCol>
              </a:tblGrid>
              <a:tr h="63118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Aspect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LSR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PSF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687082"/>
                  </a:ext>
                </a:extLst>
              </a:tr>
              <a:tr h="1116709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Focus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Primary focus on personal safety with some Process Safety overlap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Solely focused on Process Safety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639172"/>
                  </a:ext>
                </a:extLst>
              </a:tr>
              <a:tr h="2573284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Flexibility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Single common industry set recommended by IOGP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Core set recommended by IOGP, with flexibility to supplement or exchange a small number based on local Process Safety challenges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51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05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93B8-4091-4429-8887-DD496E9D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were the PSF developed?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B9D6E-B2BA-49EF-B21F-E467A2CAF318}"/>
              </a:ext>
            </a:extLst>
          </p:cNvPr>
          <p:cNvSpPr/>
          <p:nvPr/>
        </p:nvSpPr>
        <p:spPr bwMode="auto">
          <a:xfrm>
            <a:off x="300037" y="1805811"/>
            <a:ext cx="11591924" cy="8664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400" dirty="0"/>
              <a:t>We wanted to provide workers in the industry with actions they can take to protect themselves and their colleagues, no matter the worksite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42A8FB-913A-4433-908C-EDA1B92596C0}"/>
              </a:ext>
            </a:extLst>
          </p:cNvPr>
          <p:cNvSpPr/>
          <p:nvPr/>
        </p:nvSpPr>
        <p:spPr bwMode="auto">
          <a:xfrm>
            <a:off x="300037" y="2670895"/>
            <a:ext cx="11591924" cy="502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1"/>
                </a:solidFill>
              </a:rPr>
              <a:t>Data over ten years (2007-2017) indicates that 128 people lost their lives in 56 Process Safety Events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F8DF44-3CA1-4112-854F-3FC64EE3C2CD}"/>
              </a:ext>
            </a:extLst>
          </p:cNvPr>
          <p:cNvSpPr/>
          <p:nvPr/>
        </p:nvSpPr>
        <p:spPr bwMode="auto">
          <a:xfrm>
            <a:off x="300037" y="3331932"/>
            <a:ext cx="11591924" cy="8664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400" dirty="0"/>
              <a:t>The fundamentals were developed to be data-driven to reduce, if not eliminate, fatal and high severity PSEs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4CBAE8-4C41-4FE3-B901-11A87F4C79D8}"/>
              </a:ext>
            </a:extLst>
          </p:cNvPr>
          <p:cNvSpPr/>
          <p:nvPr/>
        </p:nvSpPr>
        <p:spPr bwMode="auto">
          <a:xfrm>
            <a:off x="300037" y="4198380"/>
            <a:ext cx="11591924" cy="482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1"/>
                </a:solidFill>
              </a:rPr>
              <a:t>Designed PSFs based on 2007-2017 dataset, including Fatal and High Severity PSEs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7BC6AC-5ED3-45F7-B48A-F4165FA285A8}"/>
              </a:ext>
            </a:extLst>
          </p:cNvPr>
          <p:cNvSpPr/>
          <p:nvPr/>
        </p:nvSpPr>
        <p:spPr bwMode="auto">
          <a:xfrm>
            <a:off x="300037" y="4838947"/>
            <a:ext cx="11591924" cy="8664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GB" sz="2400" dirty="0"/>
              <a:t>We created 10 Fundamentals with simple icons and clear actions for individuals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793C67-94C3-4C99-B0F9-4FD2A165D4B3}"/>
              </a:ext>
            </a:extLst>
          </p:cNvPr>
          <p:cNvSpPr/>
          <p:nvPr/>
        </p:nvSpPr>
        <p:spPr bwMode="auto">
          <a:xfrm>
            <a:off x="300037" y="5704086"/>
            <a:ext cx="11591924" cy="482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1"/>
                </a:solidFill>
              </a:rPr>
              <a:t>Tested with IOGP Member Companies workforce representatives and Human Performance experts</a:t>
            </a:r>
          </a:p>
        </p:txBody>
      </p:sp>
    </p:spTree>
    <p:extLst>
      <p:ext uri="{BB962C8B-B14F-4D97-AF65-F5344CB8AC3E}">
        <p14:creationId xmlns:p14="http://schemas.microsoft.com/office/powerpoint/2010/main" val="318911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0A44-56E9-4D67-8B5B-2EE18BF7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128 people might still be alive if PSF had been implemented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27FC1-BAF4-4169-9FA7-1553A2EF8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1872245"/>
            <a:ext cx="7162800" cy="46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5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4219-D560-4C24-AF13-0FF9E31E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another set of rules…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E17A2-24BE-4144-B1DA-06EB7CE92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671976"/>
            <a:ext cx="11591925" cy="432117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DINPro-Light"/>
              </a:rPr>
              <a:t>There will be situations when trying to align with a PSF may prove difficult – this is expected. </a:t>
            </a:r>
            <a:r>
              <a:rPr lang="en-GB" sz="1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Please t</a:t>
            </a: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DINPro-Light"/>
              </a:rPr>
              <a:t>ell us about it.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+mj-lt"/>
                <a:ea typeface="Calibri" panose="020F0502020204030204" pitchFamily="34" charset="0"/>
                <a:cs typeface="DINPro-Light"/>
              </a:rPr>
              <a:t>You have the knowledge of actually performing the task at the site.  If a PSF is difficult or impossible to apply on any one occasion, we want to know so that we can make it possible or easier. </a:t>
            </a:r>
            <a:endParaRPr lang="en-GB" sz="1800" dirty="0">
              <a:latin typeface="+mj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DINPro-Light"/>
              </a:rPr>
              <a:t>Only by bringing these issues into the open can we learn of them and decide what to do.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DINPro-Light"/>
              </a:rPr>
              <a:t> Sometimes it can be a simple fix, sometimes it might be harder, but </a:t>
            </a:r>
            <a:r>
              <a:rPr lang="en-GB" sz="1800" b="1" dirty="0">
                <a:effectLst/>
                <a:latin typeface="+mj-lt"/>
                <a:ea typeface="Calibri" panose="020F0502020204030204" pitchFamily="34" charset="0"/>
                <a:cs typeface="DINPro-Light"/>
              </a:rPr>
              <a:t>we are committed to acting every time you us bring us a PSF dilemma</a:t>
            </a: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DINPro-Ligh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051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1AAF-2CFC-4570-83F6-D741C829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PSF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486B8B78-652A-4F1D-8990-6F3F68AA3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77" y="1634615"/>
            <a:ext cx="9968744" cy="50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5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769D-8CD5-442D-B22E-AD93156B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RESPECT HAZARDS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320E1-3392-48A7-A634-97D814F2C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1523" y="1808163"/>
            <a:ext cx="6350439" cy="4321175"/>
          </a:xfrm>
        </p:spPr>
        <p:txBody>
          <a:bodyPr/>
          <a:lstStyle/>
          <a:p>
            <a:pPr algn="l"/>
            <a:r>
              <a:rPr lang="en-GB" sz="1800" b="0" i="0" u="none" strike="noStrike" baseline="0" dirty="0">
                <a:latin typeface="+mj-lt"/>
              </a:rPr>
              <a:t>We improve our understanding of process safety hazards at our location and our roles in controlling them.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are vigilant about the potential impacts of uncontrolled process safety hazards.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discuss process safety hazards before starting a task.</a:t>
            </a:r>
          </a:p>
          <a:p>
            <a:pPr algn="l"/>
            <a:r>
              <a:rPr lang="en-GB" sz="1800" b="0" i="0" u="none" strike="noStrike" baseline="0" dirty="0">
                <a:latin typeface="+mj-lt"/>
              </a:rPr>
              <a:t>We bring forward process safety hazards to be included in activity risk assessments.</a:t>
            </a:r>
            <a:endParaRPr lang="en-GB" dirty="0">
              <a:latin typeface="+mj-lt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DF75BFA-F39F-4B90-A8D7-35BAD515E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1808163"/>
            <a:ext cx="4325302" cy="432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98481"/>
      </p:ext>
    </p:extLst>
  </p:cSld>
  <p:clrMapOvr>
    <a:masterClrMapping/>
  </p:clrMapOvr>
</p:sld>
</file>

<file path=ppt/theme/theme1.xml><?xml version="1.0" encoding="utf-8"?>
<a:theme xmlns:a="http://schemas.openxmlformats.org/drawingml/2006/main" name="IOGP">
  <a:themeElements>
    <a:clrScheme name="Custom 16">
      <a:dk1>
        <a:srgbClr val="000000"/>
      </a:dk1>
      <a:lt1>
        <a:srgbClr val="FFFFFF"/>
      </a:lt1>
      <a:dk2>
        <a:srgbClr val="53565A"/>
      </a:dk2>
      <a:lt2>
        <a:srgbClr val="FFFFFF"/>
      </a:lt2>
      <a:accent1>
        <a:srgbClr val="DC8633"/>
      </a:accent1>
      <a:accent2>
        <a:srgbClr val="833177"/>
      </a:accent2>
      <a:accent3>
        <a:srgbClr val="385E9D"/>
      </a:accent3>
      <a:accent4>
        <a:srgbClr val="453536"/>
      </a:accent4>
      <a:accent5>
        <a:srgbClr val="802F2D"/>
      </a:accent5>
      <a:accent6>
        <a:srgbClr val="523178"/>
      </a:accent6>
      <a:hlink>
        <a:srgbClr val="385E9D"/>
      </a:hlink>
      <a:folHlink>
        <a:srgbClr val="802F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A1D8F-8951-B641-B6B8-A3C4C59C75BE}" vid="{450550D5-3715-8C4B-90BB-8942D357DC3B}"/>
    </a:ext>
  </a:extLst>
</a:theme>
</file>

<file path=ppt/theme/theme2.xml><?xml version="1.0" encoding="utf-8"?>
<a:theme xmlns:a="http://schemas.openxmlformats.org/drawingml/2006/main" name="1_IOGP">
  <a:themeElements>
    <a:clrScheme name="Custom 16">
      <a:dk1>
        <a:srgbClr val="000000"/>
      </a:dk1>
      <a:lt1>
        <a:srgbClr val="FFFFFF"/>
      </a:lt1>
      <a:dk2>
        <a:srgbClr val="53565A"/>
      </a:dk2>
      <a:lt2>
        <a:srgbClr val="FFFFFF"/>
      </a:lt2>
      <a:accent1>
        <a:srgbClr val="DC8633"/>
      </a:accent1>
      <a:accent2>
        <a:srgbClr val="833177"/>
      </a:accent2>
      <a:accent3>
        <a:srgbClr val="385E9D"/>
      </a:accent3>
      <a:accent4>
        <a:srgbClr val="453536"/>
      </a:accent4>
      <a:accent5>
        <a:srgbClr val="802F2D"/>
      </a:accent5>
      <a:accent6>
        <a:srgbClr val="523178"/>
      </a:accent6>
      <a:hlink>
        <a:srgbClr val="385E9D"/>
      </a:hlink>
      <a:folHlink>
        <a:srgbClr val="802F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A1D8F-8951-B641-B6B8-A3C4C59C75BE}" vid="{450550D5-3715-8C4B-90BB-8942D357DC3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4511CCEB41F458509CF6BCB0B0715" ma:contentTypeVersion="11" ma:contentTypeDescription="Create a new document." ma:contentTypeScope="" ma:versionID="fa6f00c3924644eb30ab376e26aa2fa6">
  <xsd:schema xmlns:xsd="http://www.w3.org/2001/XMLSchema" xmlns:xs="http://www.w3.org/2001/XMLSchema" xmlns:p="http://schemas.microsoft.com/office/2006/metadata/properties" xmlns:ns2="4cf7e641-1aff-4b6c-8909-a87a2339bed3" xmlns:ns3="f23a721e-cd94-43f4-a7e5-93c15310a7a5" targetNamespace="http://schemas.microsoft.com/office/2006/metadata/properties" ma:root="true" ma:fieldsID="255aef49163836d5ca94c96c7d0b5583" ns2:_="" ns3:_="">
    <xsd:import namespace="4cf7e641-1aff-4b6c-8909-a87a2339bed3"/>
    <xsd:import namespace="f23a721e-cd94-43f4-a7e5-93c15310a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f7e641-1aff-4b6c-8909-a87a2339b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a721e-cd94-43f4-a7e5-93c15310a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A8E46C-B110-4BF7-8FF8-DCA6A72756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2F3328-E5ED-4DAA-9775-C791FEF971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f7e641-1aff-4b6c-8909-a87a2339bed3"/>
    <ds:schemaRef ds:uri="f23a721e-cd94-43f4-a7e5-93c15310a7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E3F0E0-B40C-4F70-AF0D-2C89B5885060}">
  <ds:schemaRefs>
    <ds:schemaRef ds:uri="http://schemas.microsoft.com/office/infopath/2007/PartnerControls"/>
    <ds:schemaRef ds:uri="http://purl.org/dc/terms/"/>
    <ds:schemaRef ds:uri="4cf7e641-1aff-4b6c-8909-a87a2339bed3"/>
    <ds:schemaRef ds:uri="http://schemas.microsoft.com/office/2006/documentManagement/types"/>
    <ds:schemaRef ds:uri="f23a721e-cd94-43f4-a7e5-93c15310a7a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2781</Words>
  <Application>Microsoft Office PowerPoint</Application>
  <PresentationFormat>Widescreen</PresentationFormat>
  <Paragraphs>256</Paragraphs>
  <Slides>33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IOGP</vt:lpstr>
      <vt:lpstr>1_IOGP</vt:lpstr>
      <vt:lpstr>INSTRUCTIONS</vt:lpstr>
      <vt:lpstr>PowerPoint Presentation</vt:lpstr>
      <vt:lpstr>What are the Process Safety Fundamentals?</vt:lpstr>
      <vt:lpstr>What are the differences? PSF vs Life-Saving Rules</vt:lpstr>
      <vt:lpstr>How were the PSF developed?</vt:lpstr>
      <vt:lpstr>128 people might still be alive if PSF had been implemented</vt:lpstr>
      <vt:lpstr>Not another set of rules…</vt:lpstr>
      <vt:lpstr>The PSF</vt:lpstr>
      <vt:lpstr>WE RESPECT HAZARDS</vt:lpstr>
      <vt:lpstr>WE RESPECT HAZARDS - discussion</vt:lpstr>
      <vt:lpstr>WE APPLY PROCEDURES</vt:lpstr>
      <vt:lpstr>WE APPLY PROCEDURES - discussion</vt:lpstr>
      <vt:lpstr>WE SUSTAIN BARRIERS</vt:lpstr>
      <vt:lpstr>WE SUSTAIN BARRIERS - discussion</vt:lpstr>
      <vt:lpstr>WE STAY WITHIN OPERATING LIMITS</vt:lpstr>
      <vt:lpstr>WE STAY WITHIN OPERATING LIMITS - discussion</vt:lpstr>
      <vt:lpstr>WE MAINTAIN SAFE ISOLATION</vt:lpstr>
      <vt:lpstr>WE MAINTAIN SAFE ISOLATION - discussion</vt:lpstr>
      <vt:lpstr>WE WALK THE LINE</vt:lpstr>
      <vt:lpstr>WE WALK THE LINE - discussion</vt:lpstr>
      <vt:lpstr>WE CONTROL IGNITION SOURCES</vt:lpstr>
      <vt:lpstr>WE CONTROL IGNITION SOURCES - discussion</vt:lpstr>
      <vt:lpstr>WE RECOGNISE CHANGE</vt:lpstr>
      <vt:lpstr>WE RECOGNISE CHANGE - discussion</vt:lpstr>
      <vt:lpstr>WE STOP IF THE UNEXPECTED OCCURS</vt:lpstr>
      <vt:lpstr>WE STOP IF THE UNEXPECTED OCCURS - discussion</vt:lpstr>
      <vt:lpstr>WE WATCH FOR WEAK SIGNALS</vt:lpstr>
      <vt:lpstr>WE WATCH FOR ‘WEAK SIGNALS' - discussion</vt:lpstr>
      <vt:lpstr>PowerPoint Presentation</vt:lpstr>
      <vt:lpstr>Work does not start until we are all aware of the PSF and can confirm we can follow them throughout</vt:lpstr>
      <vt:lpstr>PowerPoint Presentation</vt:lpstr>
      <vt:lpstr>A closing message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Tennent, Nick</dc:creator>
  <cp:lastModifiedBy>Carvalho, Mariana</cp:lastModifiedBy>
  <cp:revision>49</cp:revision>
  <dcterms:created xsi:type="dcterms:W3CDTF">2019-09-11T07:58:39Z</dcterms:created>
  <dcterms:modified xsi:type="dcterms:W3CDTF">2020-11-05T12:06:29Z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0x0101007874511CCEB41F458509CF6BCB0B0715</vt:lpwstr>
  </property>
</Properties>
</file>