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9144000" cy="6858000" type="screen4x3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>
      <p:cViewPr varScale="1">
        <p:scale>
          <a:sx n="84" d="100"/>
          <a:sy n="84" d="100"/>
        </p:scale>
        <p:origin x="191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6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9700" y="0"/>
            <a:ext cx="30226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7712D-4109-4191-83C8-8361CBD1ECC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6913" y="4387850"/>
            <a:ext cx="5580062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226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9700" y="8772525"/>
            <a:ext cx="30226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83F93-46C0-4090-9342-B6C1CEA1C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3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83F93-46C0-4090-9342-B6C1CEA1CF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5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2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1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3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0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4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9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3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4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4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A9B8-4838-427C-8C2E-257883455170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F0772-6E5E-4028-A812-F97EDFA3A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JSA Quality Assessment Tool</a:t>
            </a:r>
            <a:br>
              <a:rPr lang="en-US" sz="3200" dirty="0" smtClean="0"/>
            </a:br>
            <a:r>
              <a:rPr lang="en-US" sz="3200" dirty="0" smtClean="0"/>
              <a:t>Guidelines for Assessors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Recommended </a:t>
            </a:r>
            <a:r>
              <a:rPr lang="en-US" sz="1600" dirty="0" smtClean="0"/>
              <a:t>minimum</a:t>
            </a:r>
            <a:r>
              <a:rPr lang="en-US" sz="1600" dirty="0"/>
              <a:t> </a:t>
            </a:r>
            <a:r>
              <a:rPr lang="en-US" sz="1600" dirty="0" smtClean="0"/>
              <a:t>of one JSA </a:t>
            </a:r>
            <a:r>
              <a:rPr lang="en-US" sz="1600" dirty="0"/>
              <a:t>Quality Assessment </a:t>
            </a:r>
            <a:r>
              <a:rPr lang="en-US" sz="1600" dirty="0" smtClean="0"/>
              <a:t>per work </a:t>
            </a:r>
            <a:r>
              <a:rPr lang="en-US" sz="1600" dirty="0"/>
              <a:t>crew </a:t>
            </a:r>
            <a:r>
              <a:rPr lang="en-US" sz="1600" dirty="0" smtClean="0"/>
              <a:t>per month.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dirty="0" smtClean="0"/>
              <a:t>While approaching job location, stop, observe work activity and look for uncontrolled hazards, PPE deficiencies, location of standby / observer, etc.  If deficient, these items are likely to change soon after you are noticed by the work crew.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Address initial positive and negative observations with Supervisor.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Locate JSA at job location and verify permits are attached if needed for work scope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Score each question as shown below</a:t>
            </a:r>
          </a:p>
          <a:p>
            <a:pPr lvl="1"/>
            <a:r>
              <a:rPr lang="en-US" sz="1200" dirty="0" smtClean="0"/>
              <a:t>3 = Meeting Expectations</a:t>
            </a:r>
          </a:p>
          <a:p>
            <a:pPr lvl="1"/>
            <a:r>
              <a:rPr lang="en-US" sz="1200" dirty="0" smtClean="0"/>
              <a:t>2 = Partially meets expectations and should be improved</a:t>
            </a:r>
          </a:p>
          <a:p>
            <a:pPr lvl="1"/>
            <a:r>
              <a:rPr lang="en-US" sz="1200" dirty="0" smtClean="0"/>
              <a:t>1 = Does not meet expectations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Utilize the Comment section to justify score as needed (examples below)</a:t>
            </a:r>
          </a:p>
          <a:p>
            <a:pPr lvl="1"/>
            <a:r>
              <a:rPr lang="en-US" sz="1200" dirty="0" smtClean="0"/>
              <a:t>Scored 3 for JSA being updated to reflect changes in work scope or job condition</a:t>
            </a:r>
          </a:p>
          <a:p>
            <a:pPr lvl="1"/>
            <a:r>
              <a:rPr lang="en-US" sz="1200" dirty="0" smtClean="0"/>
              <a:t>Scored 2 for Supervisor conducting JSA review but not soliciting feedback</a:t>
            </a:r>
          </a:p>
          <a:p>
            <a:pPr lvl="1"/>
            <a:r>
              <a:rPr lang="en-US" sz="1200" dirty="0" smtClean="0"/>
              <a:t>Scored 1 for JSA not being signed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Before leaving job, discuss </a:t>
            </a:r>
            <a:r>
              <a:rPr lang="en-US" sz="1600" dirty="0"/>
              <a:t>positive and negative </a:t>
            </a:r>
            <a:r>
              <a:rPr lang="en-US" sz="1600" dirty="0" smtClean="0"/>
              <a:t>JSA quality observations with Supervisor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Track </a:t>
            </a:r>
            <a:r>
              <a:rPr lang="en-US" sz="1600" dirty="0"/>
              <a:t>JSA </a:t>
            </a:r>
            <a:r>
              <a:rPr lang="en-US" sz="1600" dirty="0" smtClean="0"/>
              <a:t>quality Leading Indicators by Contractor or Project to determine if corrective actions are needed.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NOTE:  Contractor JSA audit tool can be used instead of this tool</a:t>
            </a:r>
          </a:p>
        </p:txBody>
      </p:sp>
    </p:spTree>
    <p:extLst>
      <p:ext uri="{BB962C8B-B14F-4D97-AF65-F5344CB8AC3E}">
        <p14:creationId xmlns:p14="http://schemas.microsoft.com/office/powerpoint/2010/main" val="25236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3962400" cy="334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JSA Quality Assessment Tool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05594"/>
              </p:ext>
            </p:extLst>
          </p:nvPr>
        </p:nvGraphicFramePr>
        <p:xfrm>
          <a:off x="228600" y="762000"/>
          <a:ext cx="8762999" cy="580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9378"/>
                <a:gridCol w="882822"/>
                <a:gridCol w="2590799"/>
              </a:tblGrid>
              <a:tr h="2692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100" dirty="0" smtClean="0"/>
                        <a:t>JSA QUALITY ELEMENTS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800" dirty="0" smtClean="0"/>
                        <a:t>EFFECTIVENESS (1-3)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100" dirty="0" smtClean="0"/>
                        <a:t>COMMENTS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/>
                        <a:t>1. Supervisor</a:t>
                      </a:r>
                      <a:r>
                        <a:rPr lang="en-US" sz="1100" baseline="0" dirty="0" smtClean="0"/>
                        <a:t> and all workers participated in preparation of the JSA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en-US" sz="1100" dirty="0" smtClean="0"/>
                        <a:t>2. JSA is reviewed by Supervisor in worker’s native language prior to starting tasks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/>
                        <a:t>3. JSA is signed by all workers and Supervisor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JSA is readily visible and appropriately maintained at job location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dirty="0" smtClean="0"/>
                        <a:t>5. JSA addresses immediate response</a:t>
                      </a:r>
                      <a:r>
                        <a:rPr lang="en-US" sz="1100" baseline="0" dirty="0" smtClean="0"/>
                        <a:t> to alarm (i.e., egress from confined space)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en-US" sz="1100" dirty="0" smtClean="0"/>
                        <a:t>6. Task section clearly outlines the scope of work and is broken down into sufficient number of task steps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en-US" sz="1100" dirty="0" smtClean="0"/>
                        <a:t>7. Hazards identified are specific (i.e., what could hurt you?, where is the hazard?, what could go wrong?) and clearly correspond to each task step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en-US" sz="1100" dirty="0" smtClean="0"/>
                        <a:t>8. Mitigations for hazards are specific (quantifiable, observable) for each hazard and prevention of </a:t>
                      </a:r>
                      <a:r>
                        <a:rPr lang="en-US" sz="1100" baseline="0" dirty="0" smtClean="0"/>
                        <a:t>hazard is </a:t>
                      </a:r>
                      <a:r>
                        <a:rPr lang="en-US" sz="1100" dirty="0" smtClean="0"/>
                        <a:t>addressed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(i.e., required PPE is listed on JSA)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 </a:t>
                      </a:r>
                      <a:r>
                        <a:rPr lang="en-US" sz="11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High Consequence Potential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 have been identified and mitigations are in place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4625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Field observations at job location indicate all workers are following JSA (i.e., all PPE is          properly used by workers)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dirty="0" smtClean="0"/>
                        <a:t>11. Selected worker demonstrates</a:t>
                      </a:r>
                      <a:r>
                        <a:rPr lang="en-US" sz="1100" baseline="0" dirty="0" smtClean="0"/>
                        <a:t> understanding of hazards for task on JSA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100" dirty="0" smtClean="0"/>
                        <a:t>12. JSA is marked up in the field to reflect changes in the work scope, job condition, or</a:t>
                      </a:r>
                      <a:r>
                        <a:rPr lang="en-US" sz="1100" baseline="0" dirty="0" smtClean="0"/>
                        <a:t> insights from the toolbox talk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marL="0" indent="0" algn="r">
                        <a:buFont typeface="+mj-lt"/>
                        <a:buNone/>
                      </a:pPr>
                      <a:r>
                        <a:rPr lang="en-US" sz="1100" b="1" dirty="0" smtClean="0"/>
                        <a:t>TOTAL SCORE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+mj-lt"/>
                        <a:buNone/>
                      </a:pPr>
                      <a:r>
                        <a:rPr lang="en-US" sz="1100" b="1" dirty="0" smtClean="0"/>
                        <a:t>OVERALL %</a:t>
                      </a:r>
                      <a:r>
                        <a:rPr lang="en-US" sz="1100" dirty="0" smtClean="0"/>
                        <a:t/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>(100 x Total Score / 36)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845556"/>
              </p:ext>
            </p:extLst>
          </p:nvPr>
        </p:nvGraphicFramePr>
        <p:xfrm>
          <a:off x="457200" y="5867401"/>
          <a:ext cx="2895600" cy="868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746"/>
                <a:gridCol w="2471854"/>
              </a:tblGrid>
              <a:tr h="228599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Score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Effectiveness</a:t>
                      </a:r>
                      <a:endParaRPr lang="en-US" sz="800" dirty="0"/>
                    </a:p>
                  </a:txBody>
                  <a:tcPr/>
                </a:tc>
              </a:tr>
              <a:tr h="15621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Meets expectations</a:t>
                      </a:r>
                      <a:endParaRPr lang="en-US" sz="800" dirty="0"/>
                    </a:p>
                  </a:txBody>
                  <a:tcPr/>
                </a:tc>
              </a:tr>
              <a:tr h="15621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Partially meets expectations and should be improved</a:t>
                      </a:r>
                      <a:endParaRPr lang="en-US" sz="800" dirty="0"/>
                    </a:p>
                  </a:txBody>
                  <a:tcPr/>
                </a:tc>
              </a:tr>
              <a:tr h="15621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Does not meet expectations</a:t>
                      </a:r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4114800" y="76200"/>
            <a:ext cx="26670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b="1" dirty="0" smtClean="0"/>
              <a:t>Assessor: </a:t>
            </a:r>
            <a:r>
              <a:rPr lang="en-US" sz="1200" dirty="0" smtClean="0"/>
              <a:t>________________________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1200" b="1" dirty="0" smtClean="0"/>
              <a:t>Job Location: </a:t>
            </a:r>
            <a:r>
              <a:rPr lang="en-US" sz="1200" dirty="0" smtClean="0"/>
              <a:t>_____________________</a:t>
            </a:r>
            <a:endParaRPr lang="en-US" sz="1200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6705600" y="76200"/>
            <a:ext cx="23622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b="1" dirty="0" smtClean="0"/>
              <a:t>Date:</a:t>
            </a:r>
            <a:r>
              <a:rPr lang="en-US" sz="1200" dirty="0" smtClean="0"/>
              <a:t> _______________________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1200" b="1" dirty="0" smtClean="0"/>
              <a:t>Supervisor: </a:t>
            </a:r>
            <a:r>
              <a:rPr lang="en-US" sz="1200" dirty="0" smtClean="0"/>
              <a:t>__________________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 rot="19833161">
            <a:off x="5524500" y="1413528"/>
            <a:ext cx="236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Customize for Project: replace with LSA /  Diamond Event /  Life Saving Rule / Life Critical Action, etc, as appropriate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828800" y="2514600"/>
            <a:ext cx="3619500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0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sk_x0020_Tolerance xmlns="40d2f657-9581-4f7d-a5fc-7f49f1526ca6" xsi:nil="true"/>
    <Choice xmlns="40d2f657-9581-4f7d-a5fc-7f49f1526ca6" xsi:nil="true"/>
    <Best_x0020_Practice_x0020_10_x0020_Categories xmlns="259b1820-e335-4dea-b251-9c2924de1f2d" xsi:nil="true"/>
    <l7c2f3778f5a4f02a60ba1963dd1dd74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Leading Indicators</TermName>
          <TermId xmlns="http://schemas.microsoft.com/office/infopath/2007/PartnerControls">934d8731-830f-472e-ba13-d799dcb65850</TermId>
        </TermInfo>
      </Terms>
    </l7c2f3778f5a4f02a60ba1963dd1dd74>
    <RTToolType xmlns="40d2f657-9581-4f7d-a5fc-7f49f1526ca6" xsi:nil="true"/>
    <AssignedTo xmlns="http://schemas.microsoft.com/sharepoint/v3">
      <UserInfo>
        <DisplayName/>
        <AccountId xsi:nil="true"/>
        <AccountType/>
      </UserInfo>
    </AssignedTo>
    <Best_x0020_Practice xmlns="40d2f657-9581-4f7d-a5fc-7f49f1526ca6" xsi:nil="true"/>
    <Category xmlns="40d2f657-9581-4f7d-a5fc-7f49f1526ca6">Safety Leadership ToolKit</Category>
    <IconOverlay xmlns="http://schemas.microsoft.com/sharepoint/v4" xsi:nil="true"/>
    <RTSafetyMoments xmlns="40d2f657-9581-4f7d-a5fc-7f49f1526ca6" xsi:nil="true"/>
    <ja8b5bb97abb49b0b91f292fe289509d xmlns="dabf68bf-e736-4db7-9458-f9c22a11d453">
      <Terms xmlns="http://schemas.microsoft.com/office/infopath/2007/PartnerControls"/>
    </ja8b5bb97abb49b0b91f292fe289509d>
    <nf765f76b1a54dfb844bb417a2610cf7 xmlns="dabf68bf-e736-4db7-9458-f9c22a11d453">
      <Terms xmlns="http://schemas.microsoft.com/office/infopath/2007/PartnerControls"/>
    </nf765f76b1a54dfb844bb417a2610cf7>
    <V3Comments xmlns="http://schemas.microsoft.com/sharepoint/v3" xsi:nil="true"/>
    <RTOverview xmlns="40d2f657-9581-4f7d-a5fc-7f49f1526ca6" xsi:nil="true"/>
    <Subcategory xmlns="40d2f657-9581-4f7d-a5fc-7f49f1526ca6" xsi:nil="true"/>
    <HSTResourceType xmlns="40d2f657-9581-4f7d-a5fc-7f49f1526ca6" xsi:nil="true"/>
    <Finish_x0020_Strong xmlns="40d2f657-9581-4f7d-a5fc-7f49f1526ca6" xsi:nil="true"/>
    <a5234be2df3446afa2652c4aec036ee7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 and Safety Management</TermName>
          <TermId xmlns="http://schemas.microsoft.com/office/infopath/2007/PartnerControls">9a79729c-2256-48e7-9857-a29103b632b0</TermId>
        </TermInfo>
      </Terms>
    </a5234be2df3446afa2652c4aec036ee7>
    <p9dbb133c1cb40f6a49803af21254d9f xmlns="dabf68bf-e736-4db7-9458-f9c22a11d453">
      <Terms xmlns="http://schemas.microsoft.com/office/infopath/2007/PartnerControls"/>
    </p9dbb133c1cb40f6a49803af21254d9f>
    <Project xmlns="40d2f657-9581-4f7d-a5fc-7f49f1526ca6" xsi:nil="true"/>
    <MPI_x005f_x0020_Classification xmlns="8706dd05-3eb0-4097-a3d8-b817219e15aa">Not Classified</MPI_x005f_x0020_Classification>
    <Ten_x0020_Factors xmlns="40d2f657-9581-4f7d-a5fc-7f49f1526ca6" xsi:nil="true"/>
    <HSTProject xmlns="40d2f657-9581-4f7d-a5fc-7f49f1526ca6" xsi:nil="true"/>
    <TaxKeywordTaxHTField xmlns="dabf68bf-e736-4db7-9458-f9c22a11d453">
      <Terms xmlns="http://schemas.microsoft.com/office/infopath/2007/PartnerControls"/>
    </TaxKeywordTaxHTField>
    <c0dc68ba37784fdd8820686167e73646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a287d1dc-cee2-4416-bc5f-171deaa01ad5</TermId>
        </TermInfo>
      </Terms>
    </c0dc68ba37784fdd8820686167e73646>
    <Resource_x0020_Type xmlns="40d2f657-9581-4f7d-a5fc-7f49f1526ca6" xsi:nil="true"/>
    <a33584f7ebd046bb95eecb02b64a38e2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d9e31d3c-5300-4f19-800a-747d9ddf21da</TermId>
        </TermInfo>
      </Terms>
    </a33584f7ebd046bb95eecb02b64a38e2>
    <d42c6d8875734c18a537a09dc8fffce4 xmlns="dabf68bf-e736-4db7-9458-f9c22a11d453">
      <Terms xmlns="http://schemas.microsoft.com/office/infopath/2007/PartnerControls"/>
    </d42c6d8875734c18a537a09dc8fffce4>
    <g2be9a489787483f933dc583840a15c0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Safety, Security, Health, and Environment</TermName>
          <TermId xmlns="http://schemas.microsoft.com/office/infopath/2007/PartnerControls">faa51d2d-c860-4964-ad05-551672f64f00</TermId>
        </TermInfo>
      </Terms>
    </g2be9a489787483f933dc583840a15c0>
    <RTPROJECT xmlns="40d2f657-9581-4f7d-a5fc-7f49f1526ca6" xsi:nil="true"/>
    <de0eee47fe734e6ab8297a54d1b3834a xmlns="dabf68bf-e736-4db7-9458-f9c22a11d453">
      <Terms xmlns="http://schemas.microsoft.com/office/infopath/2007/PartnerControls"/>
    </de0eee47fe734e6ab8297a54d1b3834a>
    <ca62c68f901142c1a916d3d1c121c440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Job Safety Analysis</TermName>
          <TermId xmlns="http://schemas.microsoft.com/office/infopath/2007/PartnerControls">b9b22639-d3df-45d7-8330-85a085a238c4</TermId>
        </TermInfo>
      </Terms>
    </ca62c68f901142c1a916d3d1c121c440>
    <TaxCatchAll xmlns="dabf68bf-e736-4db7-9458-f9c22a11d453">
      <Value>5</Value>
      <Value>25</Value>
      <Value>1</Value>
      <Value>22</Value>
      <Value>71</Value>
      <Value>2</Value>
      <Value>69</Value>
    </TaxCatchAll>
    <a3b4c3c35ea341c5951fb538a3396dba xmlns="dabf68bf-e736-4db7-9458-f9c22a11d45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Tool</TermName>
          <TermId xmlns="http://schemas.microsoft.com/office/infopath/2007/PartnerControls">09faae13-b922-439a-9d9f-a989a1a17b8e</TermId>
        </TermInfo>
      </Terms>
    </a3b4c3c35ea341c5951fb538a3396dba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SHE Document" ma:contentTypeID="0x010100723CE38ED28B6C40BACF176A6B9624150100D1778995F703E9478FB5EE384E03716D" ma:contentTypeVersion="33" ma:contentTypeDescription="" ma:contentTypeScope="" ma:versionID="a1f031c0dc792817f550222c33eed976">
  <xsd:schema xmlns:xsd="http://www.w3.org/2001/XMLSchema" xmlns:xs="http://www.w3.org/2001/XMLSchema" xmlns:p="http://schemas.microsoft.com/office/2006/metadata/properties" xmlns:ns1="http://schemas.microsoft.com/sharepoint/v3" xmlns:ns2="dabf68bf-e736-4db7-9458-f9c22a11d453" xmlns:ns3="259b1820-e335-4dea-b251-9c2924de1f2d" xmlns:ns4="8706dd05-3eb0-4097-a3d8-b817219e15aa" xmlns:ns6="40d2f657-9581-4f7d-a5fc-7f49f1526ca6" xmlns:ns7="http://schemas.microsoft.com/sharepoint/v4" targetNamespace="http://schemas.microsoft.com/office/2006/metadata/properties" ma:root="true" ma:fieldsID="848a2d795d6811feabe385de8ef77931" ns1:_="" ns2:_="" ns3:_="" ns4:_="" ns6:_="" ns7:_="">
    <xsd:import namespace="http://schemas.microsoft.com/sharepoint/v3"/>
    <xsd:import namespace="dabf68bf-e736-4db7-9458-f9c22a11d453"/>
    <xsd:import namespace="259b1820-e335-4dea-b251-9c2924de1f2d"/>
    <xsd:import namespace="8706dd05-3eb0-4097-a3d8-b817219e15aa"/>
    <xsd:import namespace="40d2f657-9581-4f7d-a5fc-7f49f1526ca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3:Best_x0020_Practice_x0020_10_x0020_Categories" minOccurs="0"/>
                <xsd:element ref="ns1:AssignedTo" minOccurs="0"/>
                <xsd:element ref="ns1:V3Comments" minOccurs="0"/>
                <xsd:element ref="ns4:MPI_x005f_x0020_Classification"/>
                <xsd:element ref="ns6:RTPROJECT" minOccurs="0"/>
                <xsd:element ref="ns6:RTToolType" minOccurs="0"/>
                <xsd:element ref="ns6:RTOverview" minOccurs="0"/>
                <xsd:element ref="ns6:RTSafetyMoments" minOccurs="0"/>
                <xsd:element ref="ns6:Ten_x0020_Factors" minOccurs="0"/>
                <xsd:element ref="ns6:Risk_x0020_Tolerance" minOccurs="0"/>
                <xsd:element ref="ns6:Best_x0020_Practice" minOccurs="0"/>
                <xsd:element ref="ns6:HSTProject" minOccurs="0"/>
                <xsd:element ref="ns6:HSTResourceType" minOccurs="0"/>
                <xsd:element ref="ns6:Project" minOccurs="0"/>
                <xsd:element ref="ns6:Resource_x0020_Type" minOccurs="0"/>
                <xsd:element ref="ns6:Category" minOccurs="0"/>
                <xsd:element ref="ns6:Subcategory" minOccurs="0"/>
                <xsd:element ref="ns6:Finish_x0020_Strong" minOccurs="0"/>
                <xsd:element ref="ns6:Choice" minOccurs="0"/>
                <xsd:element ref="ns2:d42c6d8875734c18a537a09dc8fffce4" minOccurs="0"/>
                <xsd:element ref="ns2:ja8b5bb97abb49b0b91f292fe289509d" minOccurs="0"/>
                <xsd:element ref="ns7:IconOverlay" minOccurs="0"/>
                <xsd:element ref="ns2:ca62c68f901142c1a916d3d1c121c440" minOccurs="0"/>
                <xsd:element ref="ns2:l7c2f3778f5a4f02a60ba1963dd1dd74" minOccurs="0"/>
                <xsd:element ref="ns2:TaxCatchAll" minOccurs="0"/>
                <xsd:element ref="ns2:a5234be2df3446afa2652c4aec036ee7" minOccurs="0"/>
                <xsd:element ref="ns2:TaxCatchAllLabel" minOccurs="0"/>
                <xsd:element ref="ns2:g2be9a489787483f933dc583840a15c0" minOccurs="0"/>
                <xsd:element ref="ns2:TaxKeywordTaxHTField" minOccurs="0"/>
                <xsd:element ref="ns2:a33584f7ebd046bb95eecb02b64a38e2" minOccurs="0"/>
                <xsd:element ref="ns2:p9dbb133c1cb40f6a49803af21254d9f" minOccurs="0"/>
                <xsd:element ref="ns2:a3b4c3c35ea341c5951fb538a3396dba" minOccurs="0"/>
                <xsd:element ref="ns2:de0eee47fe734e6ab8297a54d1b3834a" minOccurs="0"/>
                <xsd:element ref="ns2:c0dc68ba37784fdd8820686167e73646" minOccurs="0"/>
                <xsd:element ref="ns2:nf765f76b1a54dfb844bb417a2610cf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ssignedTo" ma:index="7" nillable="true" ma:displayName="Contact" ma:list="UserInfo" ma:SearchPeopleOnly="false" ma:SharePointGroup="0" ma:internalName="AssignedTo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3Comments" ma:index="16" nillable="true" ma:displayName="Append-Only Comments" ma:internalName="V3Comment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f68bf-e736-4db7-9458-f9c22a11d453" elementFormDefault="qualified">
    <xsd:import namespace="http://schemas.microsoft.com/office/2006/documentManagement/types"/>
    <xsd:import namespace="http://schemas.microsoft.com/office/infopath/2007/PartnerControls"/>
    <xsd:element name="d42c6d8875734c18a537a09dc8fffce4" ma:index="35" nillable="true" ma:taxonomy="true" ma:internalName="d42c6d8875734c18a537a09dc8fffce4" ma:taxonomyFieldName="RetentionCode" ma:displayName="Retention Code" ma:readOnly="false" ma:default="" ma:fieldId="{d42c6d88-7573-4c18-a537-a09dc8fffce4}" ma:sspId="cd2eac8c-8ecc-4645-b318-02844a02f951" ma:termSetId="c179b602-44e5-4b6f-abfd-9bb308250b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a8b5bb97abb49b0b91f292fe289509d" ma:index="36" nillable="true" ma:taxonomy="true" ma:internalName="ja8b5bb97abb49b0b91f292fe289509d" ma:taxonomyFieldName="EMCAPSStage" ma:displayName="EMCAPS Stage" ma:default="" ma:fieldId="{3a8b5bb9-7abb-49b0-b91f-292fe289509d}" ma:sspId="cd2eac8c-8ecc-4645-b318-02844a02f951" ma:termSetId="82989dff-59d3-4206-85c9-8e9f39081fe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62c68f901142c1a916d3d1c121c440" ma:index="40" nillable="true" ma:taxonomy="true" ma:internalName="ca62c68f901142c1a916d3d1c121c440" ma:taxonomyFieldName="DocumentType" ma:displayName="Document Type" ma:readOnly="false" ma:default="" ma:fieldId="{ca62c68f-9011-42c1-a916-d3d1c121c440}" ma:sspId="cd2eac8c-8ecc-4645-b318-02844a02f951" ma:termSetId="b1d96e10-261d-4537-b254-ced5d3e4f7a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7c2f3778f5a4f02a60ba1963dd1dd74" ma:index="41" nillable="true" ma:taxonomy="true" ma:internalName="l7c2f3778f5a4f02a60ba1963dd1dd74" ma:taxonomyFieldName="Discipline" ma:displayName="Discipline" ma:default="" ma:fieldId="{57c2f377-8f5a-4f02-a60b-a1963dd1dd74}" ma:sspId="cd2eac8c-8ecc-4645-b318-02844a02f951" ma:termSetId="8785482d-9e33-4d16-95e4-6bd713e7998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42" nillable="true" ma:displayName="Taxonomy Catch All Column" ma:description="" ma:hidden="true" ma:list="{e92585e4-822b-4e16-999a-a3b1f88747b0}" ma:internalName="TaxCatchAll" ma:showField="CatchAllData" ma:web="dabf68bf-e736-4db7-9458-f9c22a11d4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5234be2df3446afa2652c4aec036ee7" ma:index="43" nillable="true" ma:taxonomy="true" ma:internalName="a5234be2df3446afa2652c4aec036ee7" ma:taxonomyFieldName="BusinessActivity" ma:displayName="Business Activity" ma:readOnly="false" ma:default="" ma:fieldId="{a5234be2-df34-46af-a265-2c4aec036ee7}" ma:sspId="cd2eac8c-8ecc-4645-b318-02844a02f951" ma:termSetId="ac412d5e-b6a9-404b-946b-6bb90ef759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44" nillable="true" ma:displayName="Taxonomy Catch All Column1" ma:description="" ma:hidden="true" ma:list="{e92585e4-822b-4e16-999a-a3b1f88747b0}" ma:internalName="TaxCatchAllLabel" ma:readOnly="true" ma:showField="CatchAllDataLabel" ma:web="dabf68bf-e736-4db7-9458-f9c22a11d4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2be9a489787483f933dc583840a15c0" ma:index="45" nillable="true" ma:taxonomy="true" ma:internalName="g2be9a489787483f933dc583840a15c0" ma:taxonomyFieldName="BusinessFunction" ma:displayName="Business Function" ma:default="2;#Safety, Security, Health, and Environment|faa51d2d-c860-4964-ad05-551672f64f00" ma:fieldId="{02be9a48-9787-483f-933d-c583840a15c0}" ma:sspId="cd2eac8c-8ecc-4645-b318-02844a02f951" ma:termSetId="1d04b68e-ae5b-452c-8b3f-91b937558c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46" nillable="true" ma:taxonomy="true" ma:internalName="TaxKeywordTaxHTField" ma:taxonomyFieldName="TaxKeyword" ma:displayName="Enterprise Keywords" ma:fieldId="{23f27201-bee3-471e-b2e7-b64fd8b7ca38}" ma:taxonomyMulti="true" ma:sspId="cd2eac8c-8ecc-4645-b318-02844a02f951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a33584f7ebd046bb95eecb02b64a38e2" ma:index="47" nillable="true" ma:taxonomy="true" ma:internalName="a33584f7ebd046bb95eecb02b64a38e2" ma:taxonomyFieldName="BusinessLine" ma:displayName="Business Line" ma:default="1;#Development|d9e31d3c-5300-4f19-800a-747d9ddf21da" ma:fieldId="{a33584f7-ebd0-46bb-95ee-cb02b64a38e2}" ma:sspId="cd2eac8c-8ecc-4645-b318-02844a02f951" ma:termSetId="08d32574-e25a-4c01-a5e7-9f78b1bc62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9dbb133c1cb40f6a49803af21254d9f" ma:index="49" nillable="true" ma:taxonomy="true" ma:internalName="p9dbb133c1cb40f6a49803af21254d9f" ma:taxonomyFieldName="CoveredYear" ma:displayName="Covered Year" ma:default="" ma:fieldId="{99dbb133-c1cb-40f6-a498-03af21254d9f}" ma:sspId="cd2eac8c-8ecc-4645-b318-02844a02f951" ma:termSetId="dbdb9a42-1675-4ac5-838c-155e1f505d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b4c3c35ea341c5951fb538a3396dba" ma:index="52" nillable="true" ma:taxonomy="true" ma:internalName="a3b4c3c35ea341c5951fb538a3396dba" ma:taxonomyFieldName="DocumentClass" ma:displayName="Document Class" ma:default="" ma:fieldId="{a3b4c3c3-5ea3-41c5-951f-b538a3396dba}" ma:sspId="cd2eac8c-8ecc-4645-b318-02844a02f951" ma:termSetId="c30b1895-2a64-4f23-927e-8c3a79405e7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0eee47fe734e6ab8297a54d1b3834a" ma:index="53" nillable="true" ma:taxonomy="true" ma:internalName="de0eee47fe734e6ab8297a54d1b3834a" ma:taxonomyFieldName="OIMSSystem" ma:displayName="OIMS System" ma:default="" ma:fieldId="{de0eee47-fe73-4e6a-b829-7a54d1b3834a}" ma:sspId="cd2eac8c-8ecc-4645-b318-02844a02f951" ma:termSetId="ab798034-4b76-4d05-a90a-0631c0cf8c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0dc68ba37784fdd8820686167e73646" ma:index="55" nillable="true" ma:taxonomy="true" ma:internalName="c0dc68ba37784fdd8820686167e73646" ma:taxonomyFieldName="DocumentStatus" ma:displayName="Document Status" ma:default="25;#Final|a287d1dc-cee2-4416-bc5f-171deaa01ad5" ma:fieldId="{c0dc68ba-3778-4fdd-8820-686167e73646}" ma:sspId="cd2eac8c-8ecc-4645-b318-02844a02f951" ma:termSetId="86c39e19-8df7-46fa-aeb6-311f28a849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f765f76b1a54dfb844bb417a2610cf7" ma:index="56" nillable="true" ma:taxonomy="true" ma:internalName="nf765f76b1a54dfb844bb417a2610cf7" ma:taxonomyFieldName="EMCAPSDeliverable" ma:displayName="EMCAPS Deliverable" ma:default="" ma:fieldId="{7f765f76-b1a5-4dfb-844b-b417a2610cf7}" ma:sspId="cd2eac8c-8ecc-4645-b318-02844a02f951" ma:termSetId="89382879-d45d-420b-94ea-e534ccd5004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b1820-e335-4dea-b251-9c2924de1f2d" elementFormDefault="qualified">
    <xsd:import namespace="http://schemas.microsoft.com/office/2006/documentManagement/types"/>
    <xsd:import namespace="http://schemas.microsoft.com/office/infopath/2007/PartnerControls"/>
    <xsd:element name="Best_x0020_Practice_x0020_10_x0020_Categories" ma:index="5" nillable="true" ma:displayName="Best Practice 10 Categories" ma:format="Dropdown" ma:internalName="Best_x0020_Practice_x0020_10_x0020_Categories">
      <xsd:simpleType>
        <xsd:restriction base="dms:Choice">
          <xsd:enumeration value="00 General"/>
          <xsd:enumeration value="01 Inspections"/>
          <xsd:enumeration value="02 Work Planning"/>
          <xsd:enumeration value="03 Scaffolding"/>
          <xsd:enumeration value="04 Tool Lanyards"/>
          <xsd:enumeration value="05 Tool Bags"/>
          <xsd:enumeration value="06 Housekeeping"/>
          <xsd:enumeration value="07 Waste Disposal"/>
          <xsd:enumeration value="08 Floor Covers/Kick  Plates"/>
          <xsd:enumeration value="09 Overhead Protection"/>
          <xsd:enumeration value="10 Barricad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6dd05-3eb0-4097-a3d8-b817219e15aa" elementFormDefault="qualified">
    <xsd:import namespace="http://schemas.microsoft.com/office/2006/documentManagement/types"/>
    <xsd:import namespace="http://schemas.microsoft.com/office/infopath/2007/PartnerControls"/>
    <xsd:element name="MPI_x005f_x0020_Classification" ma:index="18" ma:displayName="MPI Classification" ma:default="Not Classified" ma:description="" ma:format="Dropdown" ma:internalName="MPI_x0020_Classification" ma:readOnly="false">
      <xsd:simpleType>
        <xsd:restriction base="dms:Choice">
          <xsd:enumeration value="Not Classified"/>
          <xsd:enumeration value="Proprietary"/>
          <xsd:enumeration value="Private"/>
          <xsd:enumeration value="Restricted Distribu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d2f657-9581-4f7d-a5fc-7f49f1526ca6" elementFormDefault="qualified">
    <xsd:import namespace="http://schemas.microsoft.com/office/2006/documentManagement/types"/>
    <xsd:import namespace="http://schemas.microsoft.com/office/infopath/2007/PartnerControls"/>
    <xsd:element name="RTPROJECT" ma:index="20" nillable="true" ma:displayName="RTPROJECT" ma:internalName="RTPROJECT">
      <xsd:simpleType>
        <xsd:restriction base="dms:Text">
          <xsd:maxLength value="255"/>
        </xsd:restriction>
      </xsd:simpleType>
    </xsd:element>
    <xsd:element name="RTToolType" ma:index="21" nillable="true" ma:displayName="RTToolType" ma:internalName="RTToolType">
      <xsd:simpleType>
        <xsd:restriction base="dms:Text">
          <xsd:maxLength value="255"/>
        </xsd:restriction>
      </xsd:simpleType>
    </xsd:element>
    <xsd:element name="RTOverview" ma:index="22" nillable="true" ma:displayName="RTOverview" ma:internalName="RTOverview">
      <xsd:simpleType>
        <xsd:restriction base="dms:Text">
          <xsd:maxLength value="255"/>
        </xsd:restriction>
      </xsd:simpleType>
    </xsd:element>
    <xsd:element name="RTSafetyMoments" ma:index="23" nillable="true" ma:displayName="RTSafetyMoments" ma:internalName="RTSafetyMoments">
      <xsd:simpleType>
        <xsd:restriction base="dms:Text">
          <xsd:maxLength value="255"/>
        </xsd:restriction>
      </xsd:simpleType>
    </xsd:element>
    <xsd:element name="Ten_x0020_Factors" ma:index="24" nillable="true" ma:displayName="Ten Factors" ma:internalName="Ten_x0020_Factors">
      <xsd:simpleType>
        <xsd:restriction base="dms:Text">
          <xsd:maxLength value="255"/>
        </xsd:restriction>
      </xsd:simpleType>
    </xsd:element>
    <xsd:element name="Risk_x0020_Tolerance" ma:index="25" nillable="true" ma:displayName="Risk Tolerance" ma:internalName="Risk_x0020_Tolerance">
      <xsd:simpleType>
        <xsd:restriction base="dms:Text">
          <xsd:maxLength value="255"/>
        </xsd:restriction>
      </xsd:simpleType>
    </xsd:element>
    <xsd:element name="Best_x0020_Practice" ma:index="26" nillable="true" ma:displayName="Best Practice" ma:format="RadioButtons" ma:internalName="Best_x0020_Practice">
      <xsd:simpleType>
        <xsd:restriction base="dms:Choice">
          <xsd:enumeration value="Yes"/>
          <xsd:enumeration value="No"/>
        </xsd:restriction>
      </xsd:simpleType>
    </xsd:element>
    <xsd:element name="HSTProject" ma:index="27" nillable="true" ma:displayName="HS Project" ma:internalName="HSTProject">
      <xsd:simpleType>
        <xsd:restriction base="dms:Text">
          <xsd:maxLength value="255"/>
        </xsd:restriction>
      </xsd:simpleType>
    </xsd:element>
    <xsd:element name="HSTResourceType" ma:index="28" nillable="true" ma:displayName="HS Resource Type" ma:internalName="HSTResourceType">
      <xsd:simpleType>
        <xsd:restriction base="dms:Text">
          <xsd:maxLength value="255"/>
        </xsd:restriction>
      </xsd:simpleType>
    </xsd:element>
    <xsd:element name="Project" ma:index="29" nillable="true" ma:displayName="Project" ma:internalName="Project">
      <xsd:simpleType>
        <xsd:restriction base="dms:Text">
          <xsd:maxLength value="255"/>
        </xsd:restriction>
      </xsd:simpleType>
    </xsd:element>
    <xsd:element name="Resource_x0020_Type" ma:index="30" nillable="true" ma:displayName="Resource Type" ma:format="Dropdown" ma:internalName="Resource_x0020_Type">
      <xsd:simpleType>
        <xsd:restriction base="dms:Choice">
          <xsd:enumeration value="Assessments"/>
          <xsd:enumeration value="Case Studies"/>
          <xsd:enumeration value="Example Guides"/>
          <xsd:enumeration value="JSA and Other Documents"/>
          <xsd:enumeration value="Pictures"/>
          <xsd:enumeration value="Posters"/>
          <xsd:enumeration value="Resources"/>
          <xsd:enumeration value="Site Visit Safety Planning Tool for EM Staff"/>
          <xsd:enumeration value="Standards"/>
          <xsd:enumeration value="Templates"/>
          <xsd:enumeration value="Toolbox Talks"/>
          <xsd:enumeration value="Toolkits"/>
          <xsd:enumeration value="Tools"/>
          <xsd:enumeration value="Training"/>
        </xsd:restriction>
      </xsd:simpleType>
    </xsd:element>
    <xsd:element name="Category" ma:index="31" nillable="true" ma:displayName="Category" ma:format="Dropdown" ma:internalName="Category">
      <xsd:simpleType>
        <xsd:restriction base="dms:Choice">
          <xsd:enumeration value="Additional Resources"/>
          <xsd:enumeration value="Behavioral Science Technology (BST)"/>
          <xsd:enumeration value="Culture of Caring"/>
          <xsd:enumeration value="First Line Supervisor"/>
          <xsd:enumeration value="Hurt Free Approach"/>
          <xsd:enumeration value="Leadership in Safety Workshop (LISW)"/>
          <xsd:enumeration value="Leading with Safety (LWS)"/>
          <xsd:enumeration value="PME Leadership in Safety Workshop"/>
          <xsd:enumeration value="PNG (5 Day) Safety Champion"/>
          <xsd:enumeration value="Safety Focus Areas"/>
          <xsd:enumeration value="Safety Leadership ToolKit"/>
          <xsd:enumeration value="Safety White Pages"/>
        </xsd:restriction>
      </xsd:simpleType>
    </xsd:element>
    <xsd:element name="Subcategory" ma:index="32" nillable="true" ma:displayName="Subcategory" ma:format="Dropdown" ma:internalName="Subcategory" ma:readOnly="false">
      <xsd:simpleType>
        <xsd:restriction base="dms:Choice">
          <xsd:enumeration value="-"/>
          <xsd:enumeration value="Hydrotest"/>
          <xsd:enumeration value="Pneumatic Testing"/>
          <xsd:enumeration value="Leak Testing"/>
        </xsd:restriction>
      </xsd:simpleType>
    </xsd:element>
    <xsd:element name="Finish_x0020_Strong" ma:index="33" nillable="true" ma:displayName="Finish Strong" ma:format="Dropdown" ma:internalName="Finish_x0020_Strong">
      <xsd:simpleType>
        <xsd:restriction base="dms:Choice">
          <xsd:enumeration value="Finish Strong"/>
          <xsd:enumeration value="No"/>
        </xsd:restriction>
      </xsd:simpleType>
    </xsd:element>
    <xsd:element name="Choice" ma:index="34" nillable="true" ma:displayName="Choice" ma:format="Dropdown" ma:internalName="Choice">
      <xsd:simpleType>
        <xsd:restriction base="dms:Choice">
          <xsd:enumeration value="Project Examples"/>
          <xsd:enumeration value="Templat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19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BBE598-A24D-4819-A548-1B729E4669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995407-7809-487F-8B2D-0B2A013B4572}">
  <ds:schemaRefs>
    <ds:schemaRef ds:uri="http://purl.org/dc/terms/"/>
    <ds:schemaRef ds:uri="http://purl.org/dc/elements/1.1/"/>
    <ds:schemaRef ds:uri="http://schemas.microsoft.com/sharepoint/v3"/>
    <ds:schemaRef ds:uri="40d2f657-9581-4f7d-a5fc-7f49f1526ca6"/>
    <ds:schemaRef ds:uri="http://schemas.openxmlformats.org/package/2006/metadata/core-properties"/>
    <ds:schemaRef ds:uri="259b1820-e335-4dea-b251-9c2924de1f2d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sharepoint/v4"/>
    <ds:schemaRef ds:uri="8706dd05-3eb0-4097-a3d8-b817219e15aa"/>
    <ds:schemaRef ds:uri="dabf68bf-e736-4db7-9458-f9c22a11d453"/>
  </ds:schemaRefs>
</ds:datastoreItem>
</file>

<file path=customXml/itemProps3.xml><?xml version="1.0" encoding="utf-8"?>
<ds:datastoreItem xmlns:ds="http://schemas.openxmlformats.org/officeDocument/2006/customXml" ds:itemID="{20E07BDE-CCF7-4A66-AF4A-8251E7378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abf68bf-e736-4db7-9458-f9c22a11d453"/>
    <ds:schemaRef ds:uri="259b1820-e335-4dea-b251-9c2924de1f2d"/>
    <ds:schemaRef ds:uri="8706dd05-3eb0-4097-a3d8-b817219e15aa"/>
    <ds:schemaRef ds:uri="40d2f657-9581-4f7d-a5fc-7f49f1526ca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495</Words>
  <Application>Microsoft Office PowerPoint</Application>
  <PresentationFormat>On-screen Show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JSA Quality Assessment Tool Guidelines for Assessors</vt:lpstr>
      <vt:lpstr>JSA Quality Assessment Tool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JSA Quality Assessment</dc:title>
  <dc:creator>GLBaxter</dc:creator>
  <cp:keywords/>
  <cp:lastModifiedBy>Plenderleith, Rob</cp:lastModifiedBy>
  <cp:revision>42</cp:revision>
  <cp:lastPrinted>2016-08-19T13:49:32Z</cp:lastPrinted>
  <dcterms:created xsi:type="dcterms:W3CDTF">2016-05-09T17:59:22Z</dcterms:created>
  <dcterms:modified xsi:type="dcterms:W3CDTF">2017-12-11T16:52:39Z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-286417537</vt:i4>
  </property>
  <property fmtid="{D5CDD505-2E9C-101B-9397-08002B2CF9AE}" pid="3" name="_NewReviewCycle">
    <vt:lpwstr/>
  </property>
  <property fmtid="{D5CDD505-2E9C-101B-9397-08002B2CF9AE}" pid="4" name="_EmailSubject">
    <vt:lpwstr>IOGP 577/597 resource library contributions</vt:lpwstr>
  </property>
  <property fmtid="{D5CDD505-2E9C-101B-9397-08002B2CF9AE}" pid="5" name="_AuthorEmail">
    <vt:lpwstr>rob.plenderleith@exxonmobil.com</vt:lpwstr>
  </property>
  <property fmtid="{D5CDD505-2E9C-101B-9397-08002B2CF9AE}" pid="6" name="_AuthorEmailDisplayName">
    <vt:lpwstr>Plenderleith, Rob</vt:lpwstr>
  </property>
  <property fmtid="{D5CDD505-2E9C-101B-9397-08002B2CF9AE}" pid="7" name="_PreviousAdHocReviewCycleID">
    <vt:i4>-1218956214</vt:i4>
  </property>
  <property fmtid="{D5CDD505-2E9C-101B-9397-08002B2CF9AE}" pid="8" name="ContentTypeId">
    <vt:lpwstr>0x010100723CE38ED28B6C40BACF176A6B9624150100D1778995F703E9478FB5EE384E03716D</vt:lpwstr>
  </property>
  <property fmtid="{D5CDD505-2E9C-101B-9397-08002B2CF9AE}" pid="9" name="EMCAPSStage">
    <vt:lpwstr/>
  </property>
  <property fmtid="{D5CDD505-2E9C-101B-9397-08002B2CF9AE}" pid="10" name="TaxKeyword">
    <vt:lpwstr/>
  </property>
  <property fmtid="{D5CDD505-2E9C-101B-9397-08002B2CF9AE}" pid="11" name="CoveredYear">
    <vt:lpwstr/>
  </property>
  <property fmtid="{D5CDD505-2E9C-101B-9397-08002B2CF9AE}" pid="12" name="DocumentStatus">
    <vt:lpwstr>25;#Final|a287d1dc-cee2-4416-bc5f-171deaa01ad5</vt:lpwstr>
  </property>
  <property fmtid="{D5CDD505-2E9C-101B-9397-08002B2CF9AE}" pid="13" name="BusinessFunction">
    <vt:lpwstr>2;#Safety, Security, Health, and Environment|faa51d2d-c860-4964-ad05-551672f64f00</vt:lpwstr>
  </property>
  <property fmtid="{D5CDD505-2E9C-101B-9397-08002B2CF9AE}" pid="14" name="EMCAPSDeliverable">
    <vt:lpwstr/>
  </property>
  <property fmtid="{D5CDD505-2E9C-101B-9397-08002B2CF9AE}" pid="15" name="BusinessLine">
    <vt:lpwstr>1;#Development|d9e31d3c-5300-4f19-800a-747d9ddf21da</vt:lpwstr>
  </property>
  <property fmtid="{D5CDD505-2E9C-101B-9397-08002B2CF9AE}" pid="16" name="RetentionCode">
    <vt:lpwstr/>
  </property>
  <property fmtid="{D5CDD505-2E9C-101B-9397-08002B2CF9AE}" pid="17" name="DocumentType">
    <vt:lpwstr>69;#Job Safety Analysis|b9b22639-d3df-45d7-8330-85a085a238c4</vt:lpwstr>
  </property>
  <property fmtid="{D5CDD505-2E9C-101B-9397-08002B2CF9AE}" pid="18" name="DocumentClass">
    <vt:lpwstr>22;#Tool|09faae13-b922-439a-9d9f-a989a1a17b8e</vt:lpwstr>
  </property>
  <property fmtid="{D5CDD505-2E9C-101B-9397-08002B2CF9AE}" pid="19" name="OIMSSystem">
    <vt:lpwstr/>
  </property>
  <property fmtid="{D5CDD505-2E9C-101B-9397-08002B2CF9AE}" pid="20" name="BusinessActivity">
    <vt:lpwstr>5;#Health and Safety Management|9a79729c-2256-48e7-9857-a29103b632b0</vt:lpwstr>
  </property>
  <property fmtid="{D5CDD505-2E9C-101B-9397-08002B2CF9AE}" pid="21" name="Discipline">
    <vt:lpwstr>71;#Leading Indicators|934d8731-830f-472e-ba13-d799dcb65850</vt:lpwstr>
  </property>
</Properties>
</file>