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5"/>
  </p:sldMasterIdLst>
  <p:notesMasterIdLst>
    <p:notesMasterId r:id="rId16"/>
  </p:notesMasterIdLst>
  <p:sldIdLst>
    <p:sldId id="422" r:id="rId6"/>
    <p:sldId id="904" r:id="rId7"/>
    <p:sldId id="857" r:id="rId8"/>
    <p:sldId id="898" r:id="rId9"/>
    <p:sldId id="859" r:id="rId10"/>
    <p:sldId id="860" r:id="rId11"/>
    <p:sldId id="858" r:id="rId12"/>
    <p:sldId id="727" r:id="rId13"/>
    <p:sldId id="690" r:id="rId14"/>
    <p:sldId id="871" r:id="rId15"/>
  </p:sldIdLst>
  <p:sldSz cx="14630400" cy="8229600"/>
  <p:notesSz cx="6858000" cy="9144000"/>
  <p:defaultTextStyle>
    <a:defPPr>
      <a:defRPr lang="en-US"/>
    </a:defPPr>
    <a:lvl1pPr algn="l" defTabSz="65311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653110" algn="l" defTabSz="65311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1306221" algn="l" defTabSz="65311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959331" algn="l" defTabSz="65311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2612442" algn="l" defTabSz="65311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3265550" algn="l" defTabSz="65311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3918661" algn="l" defTabSz="65311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4571771" algn="l" defTabSz="65311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5224882" algn="l" defTabSz="653110" rtl="0" eaLnBrk="1" latinLnBrk="0" hangingPunct="1">
      <a:defRPr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964">
          <p15:clr>
            <a:srgbClr val="A4A3A4"/>
          </p15:clr>
        </p15:guide>
        <p15:guide id="2" orient="horz" pos="1670">
          <p15:clr>
            <a:srgbClr val="A4A3A4"/>
          </p15:clr>
        </p15:guide>
        <p15:guide id="3" orient="horz" pos="3155">
          <p15:clr>
            <a:srgbClr val="A4A3A4"/>
          </p15:clr>
        </p15:guide>
        <p15:guide id="4" orient="horz" pos="4122">
          <p15:clr>
            <a:srgbClr val="A4A3A4"/>
          </p15:clr>
        </p15:guide>
        <p15:guide id="5" pos="7589">
          <p15:clr>
            <a:srgbClr val="A4A3A4"/>
          </p15:clr>
        </p15:guide>
        <p15:guide id="6" pos="357">
          <p15:clr>
            <a:srgbClr val="A4A3A4"/>
          </p15:clr>
        </p15:guide>
        <p15:guide id="7" pos="186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mith, Mike" initials="RM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ED1C2E"/>
    <a:srgbClr val="D0D8E8"/>
    <a:srgbClr val="CCECFF"/>
    <a:srgbClr val="E9EDF4"/>
    <a:srgbClr val="4F81BD"/>
    <a:srgbClr val="CCFFFF"/>
    <a:srgbClr val="0C479D"/>
    <a:srgbClr val="B4D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84311" autoAdjust="0"/>
  </p:normalViewPr>
  <p:slideViewPr>
    <p:cSldViewPr snapToGrid="0">
      <p:cViewPr>
        <p:scale>
          <a:sx n="50" d="100"/>
          <a:sy n="50" d="100"/>
        </p:scale>
        <p:origin x="1416" y="187"/>
      </p:cViewPr>
      <p:guideLst>
        <p:guide orient="horz" pos="4964"/>
        <p:guide orient="horz" pos="1670"/>
        <p:guide orient="horz" pos="3155"/>
        <p:guide orient="horz" pos="4122"/>
        <p:guide pos="7589"/>
        <p:guide pos="357"/>
        <p:guide pos="1867"/>
      </p:guideLst>
    </p:cSldViewPr>
  </p:slideViewPr>
  <p:outlineViewPr>
    <p:cViewPr>
      <p:scale>
        <a:sx n="33" d="100"/>
        <a:sy n="33" d="100"/>
      </p:scale>
      <p:origin x="0" y="-5011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5" d="100"/>
          <a:sy n="75" d="100"/>
        </p:scale>
        <p:origin x="2866" y="4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389" tIns="45697" rIns="91389" bIns="45697" rtlCol="0"/>
          <a:lstStyle>
            <a:lvl1pPr algn="l">
              <a:defRPr sz="1200">
                <a:ea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389" tIns="45697" rIns="91389" bIns="45697" rtlCol="0"/>
          <a:lstStyle>
            <a:lvl1pPr algn="r">
              <a:defRPr sz="1200">
                <a:ea typeface="Arial"/>
                <a:cs typeface="Arial"/>
              </a:defRPr>
            </a:lvl1pPr>
          </a:lstStyle>
          <a:p>
            <a:fld id="{2993A11A-F6A3-7043-ACF7-3661B650AFBB}" type="datetimeFigureOut">
              <a:rPr lang="en-US" smtClean="0"/>
              <a:pPr/>
              <a:t>12/11/2017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9" tIns="45697" rIns="91389" bIns="4569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389" tIns="45697" rIns="91389" bIns="45697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389" tIns="45697" rIns="91389" bIns="45697" rtlCol="0" anchor="b"/>
          <a:lstStyle>
            <a:lvl1pPr algn="l">
              <a:defRPr sz="1200">
                <a:ea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389" tIns="45697" rIns="91389" bIns="45697" rtlCol="0" anchor="b"/>
          <a:lstStyle>
            <a:lvl1pPr algn="r">
              <a:defRPr sz="1200">
                <a:ea typeface="Arial"/>
                <a:cs typeface="Arial"/>
              </a:defRPr>
            </a:lvl1pPr>
          </a:lstStyle>
          <a:p>
            <a:fld id="{F9EC3AE7-E7CD-3E40-8A99-1203D93D3F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668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53110" rtl="0" eaLnBrk="1" latinLnBrk="0" hangingPunct="1">
      <a:defRPr sz="1800" kern="1200">
        <a:solidFill>
          <a:schemeClr val="tx1"/>
        </a:solidFill>
        <a:latin typeface="Arial"/>
        <a:ea typeface="+mn-ea"/>
        <a:cs typeface="+mn-cs"/>
      </a:defRPr>
    </a:lvl1pPr>
    <a:lvl2pPr marL="653110" algn="l" defTabSz="653110" rtl="0" eaLnBrk="1" latinLnBrk="0" hangingPunct="1">
      <a:defRPr sz="1800" kern="1200">
        <a:solidFill>
          <a:schemeClr val="tx1"/>
        </a:solidFill>
        <a:latin typeface="Arial"/>
        <a:ea typeface="+mn-ea"/>
        <a:cs typeface="+mn-cs"/>
      </a:defRPr>
    </a:lvl2pPr>
    <a:lvl3pPr marL="1306221" algn="l" defTabSz="653110" rtl="0" eaLnBrk="1" latinLnBrk="0" hangingPunct="1">
      <a:defRPr sz="1800" kern="1200">
        <a:solidFill>
          <a:schemeClr val="tx1"/>
        </a:solidFill>
        <a:latin typeface="Arial"/>
        <a:ea typeface="+mn-ea"/>
        <a:cs typeface="+mn-cs"/>
      </a:defRPr>
    </a:lvl3pPr>
    <a:lvl4pPr marL="1959331" algn="l" defTabSz="653110" rtl="0" eaLnBrk="1" latinLnBrk="0" hangingPunct="1">
      <a:defRPr sz="1800" kern="1200">
        <a:solidFill>
          <a:schemeClr val="tx1"/>
        </a:solidFill>
        <a:latin typeface="Arial"/>
        <a:ea typeface="+mn-ea"/>
        <a:cs typeface="+mn-cs"/>
      </a:defRPr>
    </a:lvl4pPr>
    <a:lvl5pPr marL="2612442" algn="l" defTabSz="653110" rtl="0" eaLnBrk="1" latinLnBrk="0" hangingPunct="1">
      <a:defRPr sz="1800" kern="1200">
        <a:solidFill>
          <a:schemeClr val="tx1"/>
        </a:solidFill>
        <a:latin typeface="Arial"/>
        <a:ea typeface="+mn-ea"/>
        <a:cs typeface="+mn-cs"/>
      </a:defRPr>
    </a:lvl5pPr>
    <a:lvl6pPr marL="3265550" algn="l" defTabSz="65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65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65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6531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3AE7-E7CD-3E40-8A99-1203D93D3F3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>
          <a:xfrm>
            <a:off x="381000" y="4343400"/>
            <a:ext cx="6096000" cy="4114800"/>
          </a:xfrm>
        </p:spPr>
        <p:txBody>
          <a:bodyPr/>
          <a:lstStyle/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03755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BA3FA-BC89-4BF6-93A8-C3C1B71198E6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Notes Placeholder 2"/>
          <p:cNvSpPr>
            <a:spLocks noGrp="1"/>
          </p:cNvSpPr>
          <p:nvPr>
            <p:ph type="body" idx="3"/>
          </p:nvPr>
        </p:nvSpPr>
        <p:spPr>
          <a:xfrm>
            <a:off x="381000" y="4214787"/>
            <a:ext cx="62230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42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608" lvl="1" indent="-214207">
              <a:spcBef>
                <a:spcPct val="30000"/>
              </a:spcBef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3AE7-E7CD-3E40-8A99-1203D93D3F3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676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6400" y="4415790"/>
            <a:ext cx="6197600" cy="4183380"/>
          </a:xfrm>
        </p:spPr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3AE7-E7CD-3E40-8A99-1203D93D3F3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7028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22406" y="4249141"/>
            <a:ext cx="6247201" cy="4523527"/>
          </a:xfrm>
        </p:spPr>
        <p:txBody>
          <a:bodyPr/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AD4E6B-B411-4931-BB72-70D19DE52CC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871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06400" y="4415790"/>
            <a:ext cx="6197600" cy="41833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3AE7-E7CD-3E40-8A99-1203D93D3F3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93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8463" y="692150"/>
            <a:ext cx="5919787" cy="3328988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3AE7-E7CD-3E40-8A99-1203D93D3F3D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Notes Placeholder 2"/>
          <p:cNvSpPr>
            <a:spLocks noGrp="1"/>
          </p:cNvSpPr>
          <p:nvPr>
            <p:ph type="body" idx="3"/>
          </p:nvPr>
        </p:nvSpPr>
        <p:spPr>
          <a:xfrm>
            <a:off x="406400" y="4415790"/>
            <a:ext cx="6197600" cy="418338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91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922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768" indent="-284423" defTabSz="92922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0929" indent="-227865" defTabSz="92922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8271" indent="-227865" defTabSz="92922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3998" indent="-227865" defTabSz="929227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9419" indent="-227865" defTabSz="9292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4842" indent="-227865" defTabSz="9292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0264" indent="-227865" defTabSz="9292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5686" indent="-227865" defTabSz="92922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4F35EF-168B-4134-9115-AEE8449C2514}" type="slidenum">
              <a:rPr lang="nl-NL" altLang="en-U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7</a:t>
            </a:fld>
            <a:endParaRPr lang="nl-NL" altLang="en-US" smtClean="0">
              <a:solidFill>
                <a:prstClr val="black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3600" y="304800"/>
            <a:ext cx="5283200" cy="2973388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770" y="3295258"/>
            <a:ext cx="6667017" cy="5944208"/>
          </a:xfrm>
          <a:noFill/>
        </p:spPr>
        <p:txBody>
          <a:bodyPr/>
          <a:lstStyle/>
          <a:p>
            <a:pPr>
              <a:buClr>
                <a:schemeClr val="tx1"/>
              </a:buClr>
            </a:pPr>
            <a:endParaRPr lang="en-US" altLang="en-US" sz="1300" dirty="0"/>
          </a:p>
        </p:txBody>
      </p:sp>
    </p:spTree>
    <p:extLst>
      <p:ext uri="{BB962C8B-B14F-4D97-AF65-F5344CB8AC3E}">
        <p14:creationId xmlns:p14="http://schemas.microsoft.com/office/powerpoint/2010/main" val="2178242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97565" y="4343400"/>
            <a:ext cx="6062870" cy="4114800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BA3FA-BC89-4BF6-93A8-C3C1B71198E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8546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254911"/>
            <a:ext cx="6096000" cy="4430303"/>
          </a:xfrm>
        </p:spPr>
        <p:txBody>
          <a:bodyPr/>
          <a:lstStyle/>
          <a:p>
            <a:endParaRPr lang="en-US" sz="1400" dirty="0"/>
          </a:p>
          <a:p>
            <a:endParaRPr lang="en-US" sz="1400" dirty="0"/>
          </a:p>
          <a:p>
            <a:endParaRPr lang="en-US" sz="1400" i="1" dirty="0"/>
          </a:p>
          <a:p>
            <a:endParaRPr lang="en-US" sz="1400" i="1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ABA3FA-BC89-4BF6-93A8-C3C1B71198E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409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Graphic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599179"/>
            <a:ext cx="14630400" cy="3701491"/>
          </a:xfrm>
          <a:prstGeom prst="rect">
            <a:avLst/>
          </a:prstGeom>
          <a:gradFill flip="none" rotWithShape="1">
            <a:gsLst>
              <a:gs pos="30000">
                <a:schemeClr val="accent1"/>
              </a:gs>
              <a:gs pos="100000">
                <a:schemeClr val="accent2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146304" tIns="73152" rIns="146304" bIns="73152"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WS_cover_powerpoint_viz_cover_white.png"/>
          <p:cNvPicPr>
            <a:picLocks noChangeAspect="1"/>
          </p:cNvPicPr>
          <p:nvPr userDrawn="1"/>
        </p:nvPicPr>
        <p:blipFill>
          <a:blip r:embed="rId2">
            <a:alphaModFix am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0398"/>
            <a:ext cx="14630400" cy="3700272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/>
          </p:nvPr>
        </p:nvSpPr>
        <p:spPr bwMode="white">
          <a:xfrm>
            <a:off x="576073" y="2377442"/>
            <a:ext cx="13487400" cy="2325624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6600" b="0" i="0" baseline="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4"/>
          <p:cNvSpPr>
            <a:spLocks noGrp="1"/>
          </p:cNvSpPr>
          <p:nvPr>
            <p:ph sz="quarter" idx="11"/>
          </p:nvPr>
        </p:nvSpPr>
        <p:spPr bwMode="white">
          <a:xfrm>
            <a:off x="576072" y="1892215"/>
            <a:ext cx="5852160" cy="377190"/>
          </a:xfrm>
        </p:spPr>
        <p:txBody>
          <a:bodyPr/>
          <a:lstStyle>
            <a:lvl1pPr marL="0" indent="0">
              <a:buNone/>
              <a:defRPr lang="en-US" sz="22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8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26414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571502" y="1571626"/>
            <a:ext cx="13487400" cy="577596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2" y="352426"/>
            <a:ext cx="13487400" cy="914400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501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736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2896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xmo_red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920" y="3430669"/>
            <a:ext cx="6826560" cy="1368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733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lIns="130622" tIns="65311" rIns="130622" bIns="65311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82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76073" y="1371600"/>
            <a:ext cx="13487400" cy="5486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ct val="90000"/>
              </a:lnSpc>
              <a:defRPr lang="en-US" sz="8800" b="0" baseline="0" dirty="0">
                <a:solidFill>
                  <a:srgbClr val="000000"/>
                </a:solidFill>
              </a:defRPr>
            </a:lvl1pPr>
          </a:lstStyle>
          <a:p>
            <a:pPr lvl="0">
              <a:lnSpc>
                <a:spcPct val="90000"/>
              </a:lnSpc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1636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1502" y="352426"/>
            <a:ext cx="13487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1502" y="1575437"/>
            <a:ext cx="13487400" cy="5766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13594080" y="7740016"/>
            <a:ext cx="467360" cy="20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fld id="{61EB682E-F9F7-A84A-866D-693BB3909AC4}" type="slidenum">
              <a:rPr lang="en-US" sz="1100">
                <a:solidFill>
                  <a:schemeClr val="tx1"/>
                </a:solidFill>
                <a:ea typeface="Arial"/>
                <a:cs typeface="Arial" charset="0"/>
              </a:rPr>
              <a:pPr algn="r"/>
              <a:t>‹#›</a:t>
            </a:fld>
            <a:endParaRPr lang="en-US" sz="1100" dirty="0">
              <a:solidFill>
                <a:schemeClr val="tx1"/>
              </a:solidFill>
              <a:ea typeface="Arial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06" r:id="rId2"/>
    <p:sldLayoutId id="2147483910" r:id="rId3"/>
    <p:sldLayoutId id="2147483913" r:id="rId4"/>
    <p:sldLayoutId id="2147483922" r:id="rId5"/>
    <p:sldLayoutId id="2147483974" r:id="rId6"/>
    <p:sldLayoutId id="2147483975" r:id="rId7"/>
  </p:sldLayoutIdLst>
  <p:timing>
    <p:tnLst>
      <p:par>
        <p:cTn id="1" dur="indefinite" restart="never" nodeType="tmRoot"/>
      </p:par>
    </p:tnLst>
  </p:timing>
  <p:txStyles>
    <p:titleStyle>
      <a:lvl1pPr algn="l" defTabSz="653110" rtl="0" eaLnBrk="1" fontAlgn="base" hangingPunct="1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Arial"/>
          <a:ea typeface="Arial"/>
          <a:cs typeface="Arial"/>
        </a:defRPr>
      </a:lvl1pPr>
      <a:lvl2pPr algn="l" defTabSz="65311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2pPr>
      <a:lvl3pPr algn="l" defTabSz="65311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3pPr>
      <a:lvl4pPr algn="l" defTabSz="65311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4pPr>
      <a:lvl5pPr algn="l" defTabSz="65311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ヒラギノ角ゴ Pro W3" charset="0"/>
          <a:cs typeface="Arial" charset="0"/>
        </a:defRPr>
      </a:lvl5pPr>
      <a:lvl6pPr marL="653110" algn="l" defTabSz="65311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ヒラギノ角ゴ Pro W3" charset="0"/>
        </a:defRPr>
      </a:lvl6pPr>
      <a:lvl7pPr marL="1306221" algn="l" defTabSz="65311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ヒラギノ角ゴ Pro W3" charset="0"/>
        </a:defRPr>
      </a:lvl7pPr>
      <a:lvl8pPr marL="1959331" algn="l" defTabSz="65311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ヒラギノ角ゴ Pro W3" charset="0"/>
        </a:defRPr>
      </a:lvl8pPr>
      <a:lvl9pPr marL="2612442" algn="l" defTabSz="65311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ヒラギノ角ゴ Pro W3" charset="0"/>
        </a:defRPr>
      </a:lvl9pPr>
    </p:titleStyle>
    <p:bodyStyle>
      <a:lvl1pPr marL="324288" indent="-324288" algn="l" defTabSz="653110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400" kern="1200">
          <a:solidFill>
            <a:srgbClr val="000000"/>
          </a:solidFill>
          <a:latin typeface="+mn-lt"/>
          <a:ea typeface="Arial"/>
          <a:cs typeface="Arial"/>
        </a:defRPr>
      </a:lvl1pPr>
      <a:lvl2pPr marL="648574" indent="-324288" algn="l" defTabSz="653110" rtl="0" eaLnBrk="1" fontAlgn="base" hangingPunct="1">
        <a:spcBef>
          <a:spcPts val="858"/>
        </a:spcBef>
        <a:spcAft>
          <a:spcPct val="0"/>
        </a:spcAft>
        <a:buFont typeface="Arial" charset="0"/>
        <a:buChar char="•"/>
        <a:defRPr sz="2200" kern="1200">
          <a:solidFill>
            <a:srgbClr val="000000"/>
          </a:solidFill>
          <a:latin typeface="+mn-lt"/>
          <a:ea typeface="Arial"/>
          <a:cs typeface="+mn-cs"/>
        </a:defRPr>
      </a:lvl2pPr>
      <a:lvl3pPr marL="984202" indent="-335626" algn="l" defTabSz="653110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200" kern="1200">
          <a:solidFill>
            <a:srgbClr val="000000"/>
          </a:solidFill>
          <a:latin typeface="+mn-lt"/>
          <a:ea typeface="Arial"/>
          <a:cs typeface="+mn-cs"/>
        </a:defRPr>
      </a:lvl3pPr>
      <a:lvl4pPr marL="1308490" indent="-324288" algn="l" defTabSz="814122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200" kern="1200">
          <a:solidFill>
            <a:srgbClr val="000000"/>
          </a:solidFill>
          <a:latin typeface="+mn-lt"/>
          <a:ea typeface="Arial"/>
          <a:cs typeface="+mn-cs"/>
        </a:defRPr>
      </a:lvl4pPr>
      <a:lvl5pPr marL="1632776" indent="-324288" algn="l" defTabSz="653110" rtl="0" eaLnBrk="1" fontAlgn="base" hangingPunct="1">
        <a:spcBef>
          <a:spcPct val="0"/>
        </a:spcBef>
        <a:spcAft>
          <a:spcPct val="0"/>
        </a:spcAft>
        <a:buFont typeface="Arial" charset="0"/>
        <a:buChar char="•"/>
        <a:defRPr sz="2200" kern="1200">
          <a:solidFill>
            <a:srgbClr val="000000"/>
          </a:solidFill>
          <a:latin typeface="+mn-lt"/>
          <a:ea typeface="Arial"/>
          <a:cs typeface="+mn-cs"/>
        </a:defRPr>
      </a:lvl5pPr>
      <a:lvl6pPr marL="359210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6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65311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2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0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65311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Nobody </a:t>
            </a:r>
            <a:r>
              <a:rPr lang="en-US" sz="6000" dirty="0"/>
              <a:t>Gets Hurt: </a:t>
            </a:r>
            <a:r>
              <a:rPr lang="en-US" sz="6000" dirty="0" smtClean="0"/>
              <a:t>The </a:t>
            </a:r>
            <a:r>
              <a:rPr lang="en-US" sz="6000" dirty="0"/>
              <a:t>Hurt Based Approach to Safety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5676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440" y="752538"/>
            <a:ext cx="13964920" cy="7099959"/>
          </a:xfrm>
          <a:prstGeom prst="rect">
            <a:avLst/>
          </a:prstGeom>
          <a:ln w="12700">
            <a:noFill/>
          </a:ln>
        </p:spPr>
        <p:txBody>
          <a:bodyPr lIns="130622" tIns="65311" rIns="130622" bIns="65311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400" b="1" dirty="0">
                <a:latin typeface="+mn-lt"/>
              </a:rPr>
              <a:t>Incident Description</a:t>
            </a:r>
            <a:r>
              <a:rPr lang="en-US" sz="2400" dirty="0">
                <a:latin typeface="+mn-lt"/>
              </a:rPr>
              <a:t>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Over the past several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weeks, personnel has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been feeling tingling and intermittent pain in his wrists. Recently the pain and weakness has increased and now seems to return quickly after commencing any activity.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Personnel reports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issue to his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supervisor who sends him to the Clinic where prescription medication is recommended along with limited computer use</a:t>
            </a:r>
            <a:r>
              <a:rPr lang="en-US" sz="2400" dirty="0" smtClean="0"/>
              <a:t>.</a:t>
            </a:r>
            <a:endParaRPr lang="en-US" sz="1400" dirty="0" smtClean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1400" dirty="0" smtClean="0">
                <a:latin typeface="+mn-lt"/>
              </a:rPr>
              <a:t> </a:t>
            </a:r>
            <a:endParaRPr lang="en-US" sz="1400" dirty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latin typeface="+mn-lt"/>
              </a:rPr>
              <a:t>Actual Hurt Level (AHL)</a:t>
            </a:r>
            <a:r>
              <a:rPr lang="en-US" sz="2400" dirty="0">
                <a:latin typeface="+mn-lt"/>
              </a:rPr>
              <a:t>: Is there evidence of physical body damage that meets Hurt definition? </a:t>
            </a:r>
            <a:endParaRPr lang="en-US" sz="2400" dirty="0" smtClean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Yes, based on MOH / LHCP decision to provide medication and rest.   </a:t>
            </a:r>
            <a:r>
              <a:rPr lang="en-US" sz="2400" b="1" dirty="0">
                <a:solidFill>
                  <a:srgbClr val="0000FF"/>
                </a:solidFill>
              </a:rPr>
              <a:t>AHL = </a:t>
            </a:r>
            <a:r>
              <a:rPr lang="en-US" sz="2400" b="1" dirty="0" smtClean="0">
                <a:solidFill>
                  <a:srgbClr val="0000FF"/>
                </a:solidFill>
              </a:rPr>
              <a:t>1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400" b="1" dirty="0" smtClean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latin typeface="+mn-lt"/>
              </a:rPr>
              <a:t>Potential Hurt Level, worst case (PHLwc)</a:t>
            </a:r>
            <a:r>
              <a:rPr lang="en-US" sz="2400" dirty="0">
                <a:latin typeface="+mn-lt"/>
              </a:rPr>
              <a:t>: </a:t>
            </a:r>
            <a:r>
              <a:rPr lang="en-US" sz="2400" dirty="0" smtClean="0">
                <a:latin typeface="+mn-lt"/>
              </a:rPr>
              <a:t>Highest feasible-but-reasonable </a:t>
            </a:r>
            <a:r>
              <a:rPr lang="en-US" sz="2400" dirty="0">
                <a:latin typeface="+mn-lt"/>
              </a:rPr>
              <a:t>worst case scenario?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A chronic illness such as an MSD/RSI can escalate to become life-altering if not properly managed.</a:t>
            </a:r>
            <a:endParaRPr lang="en-US" sz="2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PHLwc </a:t>
            </a:r>
            <a:r>
              <a:rPr lang="en-US" sz="2400" b="1" dirty="0">
                <a:solidFill>
                  <a:srgbClr val="0000FF"/>
                </a:solidFill>
                <a:latin typeface="+mn-lt"/>
              </a:rPr>
              <a:t>= 3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400" b="1" dirty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dirty="0"/>
              <a:t>Effective Barriers: </a:t>
            </a:r>
            <a:r>
              <a:rPr lang="en-US" sz="2400" dirty="0"/>
              <a:t>Any pre-event barriers in place that mitigated or eliminated the PHLwc?</a:t>
            </a:r>
            <a:r>
              <a:rPr lang="en-US" sz="2400" dirty="0" smtClean="0">
                <a:latin typeface="+mn-lt"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Ergo management program, post-event medical response capability</a:t>
            </a:r>
            <a:endParaRPr lang="en-US" sz="2400" dirty="0" smtClean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400" b="1" dirty="0" smtClean="0"/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Barriers </a:t>
            </a:r>
            <a:r>
              <a:rPr lang="en-US" sz="2400" b="1" dirty="0"/>
              <a:t>Less than Adequate: </a:t>
            </a:r>
            <a:r>
              <a:rPr lang="en-US" sz="2400" dirty="0"/>
              <a:t>What barriers could have, but didn’t, mitigate the PHLwc?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Lack of timely reporting to Supervisor, inadequacy of ergo management program early detection</a:t>
            </a:r>
            <a:endParaRPr lang="en-US" sz="2400" dirty="0" smtClean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400" b="1" dirty="0" smtClean="0">
              <a:latin typeface="+mn-lt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defRPr/>
            </a:pPr>
            <a:r>
              <a:rPr lang="en-US" sz="2400" b="1" dirty="0"/>
              <a:t>PHL Rationale: </a:t>
            </a:r>
            <a:r>
              <a:rPr lang="en-US" sz="2400" dirty="0" err="1">
                <a:solidFill>
                  <a:srgbClr val="0000FF"/>
                </a:solidFill>
              </a:rPr>
              <a:t>PHLwc</a:t>
            </a:r>
            <a:r>
              <a:rPr lang="en-US" sz="2400" dirty="0">
                <a:solidFill>
                  <a:srgbClr val="0000FF"/>
                </a:solidFill>
              </a:rPr>
              <a:t> based on prolonged, debilitating chronic illness. </a:t>
            </a:r>
            <a:r>
              <a:rPr lang="en-US" sz="2400" dirty="0" err="1">
                <a:solidFill>
                  <a:srgbClr val="0000FF"/>
                </a:solidFill>
              </a:rPr>
              <a:t>PHLf</a:t>
            </a:r>
            <a:r>
              <a:rPr lang="en-US" sz="2400" dirty="0">
                <a:solidFill>
                  <a:srgbClr val="0000FF"/>
                </a:solidFill>
              </a:rPr>
              <a:t> discounted because of ergo management program and post-event medical response capability. Perhaps questionable 2vs3</a:t>
            </a:r>
            <a:r>
              <a:rPr lang="en-US" sz="2400" dirty="0" smtClean="0">
                <a:solidFill>
                  <a:srgbClr val="0000FF"/>
                </a:solidFill>
              </a:rPr>
              <a:t>?</a:t>
            </a:r>
            <a:endParaRPr lang="en-US" sz="2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n-lt"/>
              </a:rPr>
              <a:t>Potential </a:t>
            </a:r>
            <a:r>
              <a:rPr lang="en-US" sz="2400" b="1" dirty="0">
                <a:latin typeface="+mn-lt"/>
              </a:rPr>
              <a:t>Hurt Level, final (PHLf): </a:t>
            </a:r>
            <a:r>
              <a:rPr lang="en-US" sz="2400" dirty="0">
                <a:latin typeface="+mn-lt"/>
              </a:rPr>
              <a:t>After </a:t>
            </a:r>
            <a:r>
              <a:rPr lang="en-US" sz="2400" dirty="0" smtClean="0">
                <a:latin typeface="+mn-lt"/>
              </a:rPr>
              <a:t>considering </a:t>
            </a:r>
            <a:r>
              <a:rPr lang="en-US" sz="2400" dirty="0">
                <a:latin typeface="+mn-lt"/>
              </a:rPr>
              <a:t>effective barriers, if any, what </a:t>
            </a:r>
            <a:r>
              <a:rPr lang="en-US" sz="2400" dirty="0" smtClean="0">
                <a:latin typeface="+mn-lt"/>
              </a:rPr>
              <a:t>is </a:t>
            </a:r>
            <a:r>
              <a:rPr lang="en-US" sz="2400" dirty="0">
                <a:latin typeface="+mn-lt"/>
              </a:rPr>
              <a:t>the final PHL?  </a:t>
            </a:r>
            <a:endParaRPr lang="en-US" sz="2400" dirty="0" smtClean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solidFill>
                  <a:srgbClr val="0000FF"/>
                </a:solidFill>
              </a:rPr>
              <a:t>Reasonable to expect any escalation to be maintained within one level.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PHLf </a:t>
            </a:r>
            <a:r>
              <a:rPr lang="en-US" sz="2400" b="1" dirty="0">
                <a:solidFill>
                  <a:srgbClr val="0000FF"/>
                </a:solidFill>
                <a:latin typeface="+mn-lt"/>
              </a:rPr>
              <a:t>=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2</a:t>
            </a:r>
            <a:endParaRPr lang="en-US" sz="2400" b="1" dirty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400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5440" y="145949"/>
            <a:ext cx="13967461" cy="689793"/>
          </a:xfrm>
        </p:spPr>
        <p:txBody>
          <a:bodyPr/>
          <a:lstStyle/>
          <a:p>
            <a:r>
              <a:rPr lang="en-US" sz="4000" b="1" dirty="0" smtClean="0"/>
              <a:t>Scenario </a:t>
            </a:r>
            <a:r>
              <a:rPr lang="en-US" sz="4000" b="1" dirty="0" smtClean="0"/>
              <a:t>#2 </a:t>
            </a:r>
            <a:r>
              <a:rPr lang="en-US" sz="4000" b="1" dirty="0" smtClean="0"/>
              <a:t>– Ergo 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041311" y="44652"/>
            <a:ext cx="14382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HL12</a:t>
            </a:r>
            <a:endParaRPr 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998" y="75042"/>
            <a:ext cx="13682840" cy="1167073"/>
          </a:xfrm>
        </p:spPr>
        <p:txBody>
          <a:bodyPr/>
          <a:lstStyle/>
          <a:p>
            <a:r>
              <a:rPr lang="en-US" sz="4400" b="1" dirty="0" smtClean="0">
                <a:solidFill>
                  <a:schemeClr val="tx2"/>
                </a:solidFill>
              </a:rPr>
              <a:t>Traditional Safety Model </a:t>
            </a:r>
            <a:endParaRPr lang="en-US" sz="4400" b="1" dirty="0">
              <a:solidFill>
                <a:schemeClr val="tx2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68" y="1413607"/>
            <a:ext cx="7332591" cy="5509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7766462" y="1017587"/>
            <a:ext cx="6519554" cy="5739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635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571500" indent="-28575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9144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b="1" kern="0" dirty="0" smtClean="0">
                <a:latin typeface="Arial" charset="0"/>
              </a:rPr>
              <a:t>Incidents are “classified” into consequence categories </a:t>
            </a:r>
            <a:r>
              <a:rPr lang="en-US" b="1" kern="0" dirty="0">
                <a:latin typeface="Arial" charset="0"/>
              </a:rPr>
              <a:t>based on </a:t>
            </a:r>
            <a:r>
              <a:rPr lang="en-US" b="1" u="sng" kern="0" dirty="0">
                <a:latin typeface="Arial" charset="0"/>
              </a:rPr>
              <a:t>the </a:t>
            </a:r>
            <a:r>
              <a:rPr lang="en-US" b="1" u="sng" kern="0" dirty="0" smtClean="0">
                <a:latin typeface="Arial" charset="0"/>
              </a:rPr>
              <a:t>treatment provided</a:t>
            </a:r>
          </a:p>
          <a:p>
            <a:pPr marL="91440" algn="l" fontAlgn="auto">
              <a:spcBef>
                <a:spcPct val="30000"/>
              </a:spcBef>
              <a:spcAft>
                <a:spcPts val="0"/>
              </a:spcAft>
              <a:defRPr/>
            </a:pPr>
            <a:endParaRPr lang="en-US" b="1" kern="0" dirty="0">
              <a:latin typeface="Arial" charset="0"/>
            </a:endParaRPr>
          </a:p>
          <a:p>
            <a:pPr marL="228600" indent="-11430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b="1" kern="0" dirty="0" smtClean="0">
                <a:latin typeface="Arial" charset="0"/>
              </a:rPr>
              <a:t>Benefits of </a:t>
            </a:r>
            <a:r>
              <a:rPr lang="en-US" b="1" kern="0" dirty="0">
                <a:latin typeface="Arial" charset="0"/>
              </a:rPr>
              <a:t>T</a:t>
            </a:r>
            <a:r>
              <a:rPr lang="en-US" b="1" kern="0" dirty="0" smtClean="0">
                <a:latin typeface="Arial" charset="0"/>
              </a:rPr>
              <a:t>raditional </a:t>
            </a:r>
            <a:r>
              <a:rPr lang="en-US" b="1" kern="0" dirty="0">
                <a:latin typeface="Arial" charset="0"/>
              </a:rPr>
              <a:t>A</a:t>
            </a:r>
            <a:r>
              <a:rPr lang="en-US" b="1" kern="0" dirty="0" smtClean="0">
                <a:latin typeface="Arial" charset="0"/>
              </a:rPr>
              <a:t>pproach</a:t>
            </a:r>
          </a:p>
          <a:p>
            <a:pPr marL="457200" lvl="1" indent="-342900" algn="l" fontAlgn="auto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0" dirty="0" smtClean="0">
                <a:latin typeface="Arial" charset="0"/>
              </a:rPr>
              <a:t>Supports historical benchmarking</a:t>
            </a:r>
          </a:p>
          <a:p>
            <a:pPr marL="457200" lvl="1" indent="-342900" algn="l" fontAlgn="auto">
              <a:spcBef>
                <a:spcPts val="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0" dirty="0" smtClean="0">
                <a:latin typeface="Arial" charset="0"/>
              </a:rPr>
              <a:t>Consistent with Government requirements</a:t>
            </a:r>
          </a:p>
          <a:p>
            <a:pPr marL="228600" indent="-114300" algn="l" fontAlgn="auto">
              <a:spcBef>
                <a:spcPct val="30000"/>
              </a:spcBef>
              <a:spcAft>
                <a:spcPts val="0"/>
              </a:spcAft>
              <a:defRPr/>
            </a:pPr>
            <a:endParaRPr lang="en-US" b="1" kern="0" dirty="0" smtClean="0">
              <a:latin typeface="Arial" charset="0"/>
            </a:endParaRPr>
          </a:p>
          <a:p>
            <a:pPr marL="228600" indent="-11430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b="1" kern="0" dirty="0" smtClean="0">
                <a:latin typeface="Arial" charset="0"/>
              </a:rPr>
              <a:t>Shortcomings of </a:t>
            </a:r>
            <a:r>
              <a:rPr lang="en-US" b="1" kern="0" dirty="0">
                <a:latin typeface="Arial" charset="0"/>
              </a:rPr>
              <a:t>T</a:t>
            </a:r>
            <a:r>
              <a:rPr lang="en-US" b="1" kern="0" dirty="0" smtClean="0">
                <a:latin typeface="Arial" charset="0"/>
              </a:rPr>
              <a:t>raditional Approach</a:t>
            </a:r>
            <a:endParaRPr lang="en-US" kern="0" dirty="0" smtClean="0">
              <a:latin typeface="Arial" charset="0"/>
            </a:endParaRPr>
          </a:p>
          <a:p>
            <a:pPr marL="457200" lvl="1" indent="-342900" algn="l" fontAlgn="auto">
              <a:spcBef>
                <a:spcPct val="3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0" dirty="0" smtClean="0">
                <a:latin typeface="Arial" charset="0"/>
              </a:rPr>
              <a:t>Not well aligned with “Nobody Gets </a:t>
            </a:r>
            <a:r>
              <a:rPr lang="en-US" u="sng" kern="0" dirty="0" smtClean="0">
                <a:latin typeface="Arial" charset="0"/>
              </a:rPr>
              <a:t>Hurt</a:t>
            </a:r>
            <a:r>
              <a:rPr lang="en-US" kern="0" dirty="0" smtClean="0">
                <a:latin typeface="Arial" charset="0"/>
              </a:rPr>
              <a:t>” </a:t>
            </a:r>
          </a:p>
          <a:p>
            <a:pPr marL="457200" lvl="1" indent="-342900" algn="l" fontAlgn="auto">
              <a:spcBef>
                <a:spcPct val="3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0" dirty="0" smtClean="0">
                <a:latin typeface="Arial" charset="0"/>
              </a:rPr>
              <a:t>Not descriptive of true human impact </a:t>
            </a:r>
          </a:p>
          <a:p>
            <a:pPr marL="457200" lvl="1" indent="-342900" algn="l" fontAlgn="auto">
              <a:spcBef>
                <a:spcPct val="3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0" dirty="0" smtClean="0">
                <a:latin typeface="Arial" charset="0"/>
              </a:rPr>
              <a:t>Excludes the potential injury severity</a:t>
            </a:r>
          </a:p>
          <a:p>
            <a:pPr marL="457200" lvl="1" indent="-342900" algn="l" fontAlgn="auto">
              <a:spcBef>
                <a:spcPct val="300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kern="0" dirty="0" smtClean="0">
                <a:latin typeface="Arial" charset="0"/>
              </a:rPr>
              <a:t>Can imply that focus is on minimizing treatment/recordables rather than injuries</a:t>
            </a:r>
            <a:endParaRPr lang="en-US" b="1" kern="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59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3927" y="302998"/>
            <a:ext cx="13487400" cy="758886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Hurt-based Severity Levels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7424" y="754144"/>
            <a:ext cx="11384369" cy="6487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795920" y="1196586"/>
            <a:ext cx="6019659" cy="4110705"/>
            <a:chOff x="795920" y="1196586"/>
            <a:chExt cx="5518163" cy="3629937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920" y="1196586"/>
              <a:ext cx="5518163" cy="3629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250932" y="1646862"/>
              <a:ext cx="793925" cy="370473"/>
            </a:xfrm>
            <a:prstGeom prst="rect">
              <a:avLst/>
            </a:prstGeom>
            <a:solidFill>
              <a:srgbClr val="D0D8E8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6483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8"/>
          <p:cNvSpPr txBox="1">
            <a:spLocks/>
          </p:cNvSpPr>
          <p:nvPr/>
        </p:nvSpPr>
        <p:spPr bwMode="auto">
          <a:xfrm>
            <a:off x="596640" y="300306"/>
            <a:ext cx="13642341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0622" tIns="65311" rIns="130622" bIns="65311"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4000" b="1" dirty="0">
                <a:solidFill>
                  <a:srgbClr val="FF0000"/>
                </a:solidFill>
                <a:cs typeface="Arial" charset="0"/>
              </a:rPr>
              <a:t>Communication Basics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764591" y="940386"/>
            <a:ext cx="14033760" cy="5793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6350" cap="sq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571500" indent="-28575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40819" lvl="1" indent="0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HL##</a:t>
            </a:r>
          </a:p>
          <a:p>
            <a:pPr marL="326555" lvl="1" indent="-285736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 Hurt Level </a:t>
            </a:r>
          </a:p>
          <a:p>
            <a:pPr marL="326555" lvl="1" indent="-285736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- First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number is the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Actual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Hurt Level (AHL)</a:t>
            </a:r>
          </a:p>
          <a:p>
            <a:pPr marL="326555" lvl="1" indent="-285736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- Second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number is the final Potential Hurt Level (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PHL)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0622" lvl="1" indent="0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3600" i="1" dirty="0">
                <a:latin typeface="Arial" panose="020B0604020202020204" pitchFamily="34" charset="0"/>
                <a:cs typeface="Arial" panose="020B0604020202020204" pitchFamily="34" charset="0"/>
              </a:rPr>
              <a:t>Examples</a:t>
            </a:r>
            <a:r>
              <a:rPr lang="en-US" sz="3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194" lvl="1" indent="-2970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HL00: Laboratory chemical splash has no impacts owing to proper PPE </a:t>
            </a:r>
          </a:p>
          <a:p>
            <a:pPr marL="408194" lvl="1" indent="-2970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HL00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Hammer falls 40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feet; </a:t>
            </a: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effective barriers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in place </a:t>
            </a:r>
          </a:p>
          <a:p>
            <a:pPr marL="408194" lvl="1" indent="-2970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HL04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; Hammer falls 40 feet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into </a:t>
            </a:r>
            <a:r>
              <a:rPr lang="en-US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unprotected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work zone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194" lvl="1" indent="-2970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HL23;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Glove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 moving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equipment – fractured wrist, could have lost hand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194" lvl="1" indent="-2970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HL44;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Spotter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struck by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excavator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– fatally injured</a:t>
            </a:r>
          </a:p>
        </p:txBody>
      </p:sp>
      <p:sp>
        <p:nvSpPr>
          <p:cNvPr id="2" name="Rectangle 1"/>
          <p:cNvSpPr/>
          <p:nvPr/>
        </p:nvSpPr>
        <p:spPr>
          <a:xfrm>
            <a:off x="453745" y="6899278"/>
            <a:ext cx="136255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19" lvl="1" indent="0">
              <a:spcBef>
                <a:spcPts val="1200"/>
              </a:spcBef>
              <a:defRPr/>
            </a:pPr>
            <a:r>
              <a:rPr lang="en-US" sz="2000" b="1" i="1" dirty="0"/>
              <a:t>NOTE</a:t>
            </a:r>
            <a:r>
              <a:rPr lang="en-US" sz="2000" i="1" dirty="0"/>
              <a:t>:  </a:t>
            </a:r>
            <a:r>
              <a:rPr lang="en-US" sz="2000" i="1" dirty="0" smtClean="0"/>
              <a:t>Certain HL00 </a:t>
            </a:r>
            <a:r>
              <a:rPr lang="en-US" sz="2000" i="1" dirty="0"/>
              <a:t>events should be considered for wide learnings sharing as </a:t>
            </a:r>
            <a:r>
              <a:rPr lang="en-US" sz="2000" i="1" dirty="0" smtClean="0"/>
              <a:t>acknowledgement </a:t>
            </a:r>
            <a:r>
              <a:rPr lang="en-US" sz="2000" i="1" dirty="0"/>
              <a:t>and reinforcement of effective </a:t>
            </a:r>
            <a:r>
              <a:rPr lang="en-US" sz="2000" i="1" dirty="0" smtClean="0"/>
              <a:t>barriers.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10918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3952935" y="2153376"/>
            <a:ext cx="6751794" cy="5425258"/>
            <a:chOff x="5010709" y="1011555"/>
            <a:chExt cx="3300109" cy="2731771"/>
          </a:xfrm>
        </p:grpSpPr>
        <p:sp>
          <p:nvSpPr>
            <p:cNvPr id="11" name="Isosceles Triangle 10"/>
            <p:cNvSpPr/>
            <p:nvPr/>
          </p:nvSpPr>
          <p:spPr>
            <a:xfrm>
              <a:off x="5010709" y="1013753"/>
              <a:ext cx="3300109" cy="2729573"/>
            </a:xfrm>
            <a:prstGeom prst="triangle">
              <a:avLst/>
            </a:prstGeom>
            <a:solidFill>
              <a:srgbClr val="FFFF99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5309894" y="1011555"/>
              <a:ext cx="2709152" cy="2250777"/>
            </a:xfrm>
            <a:prstGeom prst="triangle">
              <a:avLst/>
            </a:prstGeom>
            <a:solidFill>
              <a:srgbClr val="FFFF00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Isosceles Triangle 12"/>
            <p:cNvSpPr/>
            <p:nvPr/>
          </p:nvSpPr>
          <p:spPr>
            <a:xfrm>
              <a:off x="5594306" y="1079706"/>
              <a:ext cx="2154522" cy="1726324"/>
            </a:xfrm>
            <a:prstGeom prst="triangle">
              <a:avLst/>
            </a:prstGeom>
            <a:solidFill>
              <a:srgbClr val="FFC165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5879643" y="1079707"/>
              <a:ext cx="1582427" cy="1303331"/>
            </a:xfrm>
            <a:prstGeom prst="triangle">
              <a:avLst/>
            </a:prstGeom>
            <a:solidFill>
              <a:srgbClr val="FF9966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6156185" y="1133483"/>
              <a:ext cx="1023034" cy="754918"/>
            </a:xfrm>
            <a:prstGeom prst="triangle">
              <a:avLst/>
            </a:prstGeom>
            <a:solidFill>
              <a:srgbClr val="FF0000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Isosceles Triangle 15"/>
            <p:cNvSpPr/>
            <p:nvPr/>
          </p:nvSpPr>
          <p:spPr>
            <a:xfrm>
              <a:off x="6420423" y="1066416"/>
              <a:ext cx="502638" cy="429498"/>
            </a:xfrm>
            <a:prstGeom prst="triangle">
              <a:avLst/>
            </a:prstGeom>
            <a:solidFill>
              <a:srgbClr val="C00000"/>
            </a:solidFill>
            <a:ln w="5715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4922071"/>
              </p:ext>
            </p:extLst>
          </p:nvPr>
        </p:nvGraphicFramePr>
        <p:xfrm>
          <a:off x="6699706" y="2569550"/>
          <a:ext cx="1125912" cy="5102911"/>
        </p:xfrm>
        <a:graphic>
          <a:graphicData uri="http://schemas.openxmlformats.org/drawingml/2006/table">
            <a:tbl>
              <a:tblPr firstRow="1" bandRow="1"/>
              <a:tblGrid>
                <a:gridCol w="1125912"/>
              </a:tblGrid>
              <a:tr h="7199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0</a:t>
                      </a:r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82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0</a:t>
                      </a:r>
                    </a:p>
                    <a:p>
                      <a:pPr algn="ctr"/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4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5</a:t>
                      </a:r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41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50</a:t>
                      </a:r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0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500</a:t>
                      </a:r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61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5000</a:t>
                      </a:r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7706952" y="2395523"/>
            <a:ext cx="4556112" cy="4935099"/>
            <a:chOff x="4250609" y="1151989"/>
            <a:chExt cx="2847570" cy="3084437"/>
          </a:xfrm>
        </p:grpSpPr>
        <p:sp>
          <p:nvSpPr>
            <p:cNvPr id="21" name="TextBox 40"/>
            <p:cNvSpPr txBox="1">
              <a:spLocks noChangeArrowheads="1"/>
            </p:cNvSpPr>
            <p:nvPr/>
          </p:nvSpPr>
          <p:spPr bwMode="auto">
            <a:xfrm>
              <a:off x="4250609" y="1151989"/>
              <a:ext cx="1728968" cy="565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Multiple Fatalities</a:t>
              </a:r>
              <a:endParaRPr lang="en-US" sz="1760" kern="0" dirty="0">
                <a:solidFill>
                  <a:srgbClr val="000000"/>
                </a:solidFill>
              </a:endParaRP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5)</a:t>
              </a:r>
            </a:p>
            <a:p>
              <a:pPr defTabSz="822960" eaLnBrk="1" hangingPunct="1">
                <a:defRPr/>
              </a:pPr>
              <a:endParaRPr lang="en-US" sz="1760" kern="0" dirty="0">
                <a:solidFill>
                  <a:srgbClr val="000000"/>
                </a:solidFill>
              </a:endParaRPr>
            </a:p>
          </p:txBody>
        </p:sp>
        <p:sp>
          <p:nvSpPr>
            <p:cNvPr id="22" name="TextBox 41"/>
            <p:cNvSpPr txBox="1">
              <a:spLocks noChangeArrowheads="1"/>
            </p:cNvSpPr>
            <p:nvPr/>
          </p:nvSpPr>
          <p:spPr bwMode="auto">
            <a:xfrm>
              <a:off x="4553425" y="1608546"/>
              <a:ext cx="1123335" cy="519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Fatality</a:t>
              </a:r>
              <a:endParaRPr lang="en-US" sz="1280" kern="0" dirty="0">
                <a:solidFill>
                  <a:srgbClr val="000000"/>
                </a:solidFill>
              </a:endParaRP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4) </a:t>
              </a:r>
            </a:p>
            <a:p>
              <a:pPr defTabSz="822960" eaLnBrk="1" hangingPunct="1">
                <a:defRPr/>
              </a:pPr>
              <a:endParaRPr lang="en-US" sz="1280" kern="0" dirty="0">
                <a:solidFill>
                  <a:srgbClr val="000000"/>
                </a:solidFill>
              </a:endParaRPr>
            </a:p>
          </p:txBody>
        </p:sp>
        <p:sp>
          <p:nvSpPr>
            <p:cNvPr id="23" name="TextBox 41"/>
            <p:cNvSpPr txBox="1">
              <a:spLocks noChangeArrowheads="1"/>
            </p:cNvSpPr>
            <p:nvPr/>
          </p:nvSpPr>
          <p:spPr bwMode="auto">
            <a:xfrm>
              <a:off x="4861198" y="2171268"/>
              <a:ext cx="1144616" cy="39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Life-Altering</a:t>
              </a: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3)</a:t>
              </a:r>
            </a:p>
          </p:txBody>
        </p:sp>
        <p:sp>
          <p:nvSpPr>
            <p:cNvPr id="24" name="TextBox 41"/>
            <p:cNvSpPr txBox="1">
              <a:spLocks noChangeArrowheads="1"/>
            </p:cNvSpPr>
            <p:nvPr/>
          </p:nvSpPr>
          <p:spPr bwMode="auto">
            <a:xfrm>
              <a:off x="5217704" y="2695527"/>
              <a:ext cx="1832459" cy="39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Moderate Hurt</a:t>
              </a: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2)</a:t>
              </a:r>
              <a:endParaRPr lang="en-US" sz="1280" kern="0" dirty="0">
                <a:solidFill>
                  <a:srgbClr val="000000"/>
                </a:solidFill>
              </a:endParaRPr>
            </a:p>
          </p:txBody>
        </p:sp>
        <p:sp>
          <p:nvSpPr>
            <p:cNvPr id="25" name="TextBox 41"/>
            <p:cNvSpPr txBox="1">
              <a:spLocks noChangeArrowheads="1"/>
            </p:cNvSpPr>
            <p:nvPr/>
          </p:nvSpPr>
          <p:spPr bwMode="auto">
            <a:xfrm>
              <a:off x="5520187" y="3222563"/>
              <a:ext cx="1529976" cy="39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Minor Hurt</a:t>
              </a: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1)</a:t>
              </a:r>
            </a:p>
          </p:txBody>
        </p:sp>
        <p:sp>
          <p:nvSpPr>
            <p:cNvPr id="26" name="TextBox 41"/>
            <p:cNvSpPr txBox="1">
              <a:spLocks noChangeArrowheads="1"/>
            </p:cNvSpPr>
            <p:nvPr/>
          </p:nvSpPr>
          <p:spPr bwMode="auto">
            <a:xfrm>
              <a:off x="5939101" y="3840163"/>
              <a:ext cx="1159078" cy="39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No Hurt</a:t>
              </a: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0)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037230" y="2599762"/>
            <a:ext cx="3788619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60" dirty="0" smtClean="0">
                <a:solidFill>
                  <a:srgbClr val="000000"/>
                </a:solidFill>
              </a:rPr>
              <a:t>5555 </a:t>
            </a:r>
            <a:r>
              <a:rPr lang="en-US" sz="2560" dirty="0">
                <a:solidFill>
                  <a:srgbClr val="000000"/>
                </a:solidFill>
              </a:rPr>
              <a:t>Total Events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51837" y="1620951"/>
            <a:ext cx="5336957" cy="427807"/>
          </a:xfrm>
          <a:prstGeom prst="rect">
            <a:avLst/>
          </a:prstGeom>
          <a:noFill/>
        </p:spPr>
        <p:txBody>
          <a:bodyPr wrap="square" lIns="82294" tIns="41147" rIns="82294" bIns="41147" rtlCol="0">
            <a:spAutoFit/>
          </a:bodyPr>
          <a:lstStyle/>
          <a:p>
            <a:pPr algn="ctr"/>
            <a:r>
              <a:rPr lang="en-US" sz="2240" b="1" dirty="0" smtClean="0">
                <a:solidFill>
                  <a:srgbClr val="000000"/>
                </a:solidFill>
              </a:rPr>
              <a:t>Actual Consequence</a:t>
            </a:r>
            <a:endParaRPr lang="en-US" sz="2240" b="1" dirty="0">
              <a:solidFill>
                <a:srgbClr val="000000"/>
              </a:solidFill>
            </a:endParaRPr>
          </a:p>
        </p:txBody>
      </p:sp>
      <p:sp>
        <p:nvSpPr>
          <p:cNvPr id="32" name="Title 2"/>
          <p:cNvSpPr>
            <a:spLocks noGrp="1"/>
          </p:cNvSpPr>
          <p:nvPr>
            <p:ph type="title"/>
          </p:nvPr>
        </p:nvSpPr>
        <p:spPr>
          <a:xfrm>
            <a:off x="599327" y="268490"/>
            <a:ext cx="13487400" cy="914400"/>
          </a:xfrm>
        </p:spPr>
        <p:txBody>
          <a:bodyPr/>
          <a:lstStyle/>
          <a:p>
            <a:r>
              <a:rPr lang="en-US" dirty="0" smtClean="0"/>
              <a:t>Personnel </a:t>
            </a:r>
            <a:r>
              <a:rPr lang="en-US" dirty="0" smtClean="0"/>
              <a:t>Safety – example of the traditional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4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66422" y="278859"/>
            <a:ext cx="13487400" cy="914400"/>
          </a:xfrm>
        </p:spPr>
        <p:txBody>
          <a:bodyPr/>
          <a:lstStyle/>
          <a:p>
            <a:r>
              <a:rPr lang="en-US" dirty="0" smtClean="0"/>
              <a:t>Personnel Safety – </a:t>
            </a:r>
            <a:r>
              <a:rPr lang="en-US" dirty="0" smtClean="0"/>
              <a:t>The same data expressed as Mining </a:t>
            </a:r>
            <a:r>
              <a:rPr lang="en-US" dirty="0" smtClean="0"/>
              <a:t>the Diamond</a:t>
            </a:r>
            <a:endParaRPr lang="en-US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3807" y="2391818"/>
            <a:ext cx="6824680" cy="5337846"/>
          </a:xfrm>
          <a:prstGeom prst="rect">
            <a:avLst/>
          </a:prstGeom>
        </p:spPr>
      </p:pic>
      <p:graphicFrame>
        <p:nvGraphicFramePr>
          <p:cNvPr id="19" name="Table 18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18088969"/>
              </p:ext>
            </p:extLst>
          </p:nvPr>
        </p:nvGraphicFramePr>
        <p:xfrm>
          <a:off x="5332132" y="5380370"/>
          <a:ext cx="1215902" cy="2387716"/>
        </p:xfrm>
        <a:graphic>
          <a:graphicData uri="http://schemas.openxmlformats.org/drawingml/2006/table">
            <a:tbl>
              <a:tblPr firstRow="1" bandRow="1">
                <a:effectLst/>
              </a:tblPr>
              <a:tblGrid>
                <a:gridCol w="1215902"/>
              </a:tblGrid>
              <a:tr h="891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  35</a:t>
                      </a:r>
                      <a:endParaRPr lang="en-US" sz="22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76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  460</a:t>
                      </a:r>
                      <a:endParaRPr lang="en-US" sz="22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81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   4860</a:t>
                      </a:r>
                      <a:endParaRPr lang="en-US" sz="2200" b="0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24423" y="2770412"/>
            <a:ext cx="3788619" cy="4862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60" dirty="0" smtClean="0">
                <a:solidFill>
                  <a:srgbClr val="000000"/>
                </a:solidFill>
              </a:rPr>
              <a:t>5555 </a:t>
            </a:r>
            <a:r>
              <a:rPr lang="en-US" sz="2560" dirty="0">
                <a:solidFill>
                  <a:srgbClr val="000000"/>
                </a:solidFill>
              </a:rPr>
              <a:t>Total Events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24423" y="3416075"/>
            <a:ext cx="3285837" cy="16681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560" b="1" dirty="0" smtClean="0">
                <a:solidFill>
                  <a:srgbClr val="FF0000"/>
                </a:solidFill>
              </a:rPr>
              <a:t>Including 200 </a:t>
            </a:r>
            <a:r>
              <a:rPr lang="en-US" sz="2560" b="1" dirty="0" smtClean="0">
                <a:solidFill>
                  <a:srgbClr val="FF0000"/>
                </a:solidFill>
              </a:rPr>
              <a:t>PHL3+ Events (life-altering or fatal potential)</a:t>
            </a:r>
            <a:endParaRPr lang="en-US" sz="2560" b="1" dirty="0">
              <a:solidFill>
                <a:srgbClr val="FF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584034" y="2951485"/>
            <a:ext cx="2304781" cy="4778179"/>
            <a:chOff x="3863668" y="1475859"/>
            <a:chExt cx="1440488" cy="2986362"/>
          </a:xfrm>
        </p:grpSpPr>
        <p:sp>
          <p:nvSpPr>
            <p:cNvPr id="4" name="Up Arrow 3"/>
            <p:cNvSpPr/>
            <p:nvPr/>
          </p:nvSpPr>
          <p:spPr>
            <a:xfrm>
              <a:off x="3863668" y="2354712"/>
              <a:ext cx="1440488" cy="1516135"/>
            </a:xfrm>
            <a:prstGeom prst="upArrow">
              <a:avLst>
                <a:gd name="adj1" fmla="val 50000"/>
                <a:gd name="adj2" fmla="val 49462"/>
              </a:avLst>
            </a:prstGeom>
            <a:solidFill>
              <a:srgbClr val="0000FF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FFFFFF"/>
                  </a:solidFill>
                </a:rPr>
                <a:t>200</a:t>
              </a:r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0" name="Up Arrow 19"/>
            <p:cNvSpPr/>
            <p:nvPr/>
          </p:nvSpPr>
          <p:spPr>
            <a:xfrm>
              <a:off x="4074071" y="1475859"/>
              <a:ext cx="1023257" cy="1559437"/>
            </a:xfrm>
            <a:prstGeom prst="upArrow">
              <a:avLst>
                <a:gd name="adj1" fmla="val 50000"/>
                <a:gd name="adj2" fmla="val 49462"/>
              </a:avLst>
            </a:prstGeom>
            <a:solidFill>
              <a:srgbClr val="0000FF">
                <a:alpha val="26000"/>
              </a:srgb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22" name="Flowchart: Merge 21"/>
            <p:cNvSpPr/>
            <p:nvPr/>
          </p:nvSpPr>
          <p:spPr>
            <a:xfrm>
              <a:off x="4220040" y="3870847"/>
              <a:ext cx="723900" cy="591374"/>
            </a:xfrm>
            <a:prstGeom prst="flowChartMerg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101960" y="2566135"/>
            <a:ext cx="4556112" cy="4935099"/>
            <a:chOff x="4250609" y="1151989"/>
            <a:chExt cx="2847570" cy="3084437"/>
          </a:xfrm>
        </p:grpSpPr>
        <p:sp>
          <p:nvSpPr>
            <p:cNvPr id="24" name="TextBox 40"/>
            <p:cNvSpPr txBox="1">
              <a:spLocks noChangeArrowheads="1"/>
            </p:cNvSpPr>
            <p:nvPr/>
          </p:nvSpPr>
          <p:spPr bwMode="auto">
            <a:xfrm>
              <a:off x="4250609" y="1151989"/>
              <a:ext cx="1728968" cy="565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Multiple Fatalities</a:t>
              </a:r>
              <a:endParaRPr lang="en-US" sz="1760" kern="0" dirty="0">
                <a:solidFill>
                  <a:srgbClr val="000000"/>
                </a:solidFill>
              </a:endParaRP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5)</a:t>
              </a:r>
            </a:p>
            <a:p>
              <a:pPr defTabSz="822960" eaLnBrk="1" hangingPunct="1">
                <a:defRPr/>
              </a:pPr>
              <a:endParaRPr lang="en-US" sz="1760" kern="0" dirty="0">
                <a:solidFill>
                  <a:srgbClr val="000000"/>
                </a:solidFill>
              </a:endParaRPr>
            </a:p>
          </p:txBody>
        </p:sp>
        <p:sp>
          <p:nvSpPr>
            <p:cNvPr id="25" name="TextBox 41"/>
            <p:cNvSpPr txBox="1">
              <a:spLocks noChangeArrowheads="1"/>
            </p:cNvSpPr>
            <p:nvPr/>
          </p:nvSpPr>
          <p:spPr bwMode="auto">
            <a:xfrm>
              <a:off x="4553425" y="1608546"/>
              <a:ext cx="1123335" cy="519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Fatality</a:t>
              </a:r>
              <a:endParaRPr lang="en-US" sz="1280" kern="0" dirty="0">
                <a:solidFill>
                  <a:srgbClr val="000000"/>
                </a:solidFill>
              </a:endParaRP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4) </a:t>
              </a:r>
            </a:p>
            <a:p>
              <a:pPr defTabSz="822960" eaLnBrk="1" hangingPunct="1">
                <a:defRPr/>
              </a:pPr>
              <a:endParaRPr lang="en-US" sz="1280" kern="0" dirty="0">
                <a:solidFill>
                  <a:srgbClr val="000000"/>
                </a:solidFill>
              </a:endParaRPr>
            </a:p>
          </p:txBody>
        </p:sp>
        <p:sp>
          <p:nvSpPr>
            <p:cNvPr id="26" name="TextBox 41"/>
            <p:cNvSpPr txBox="1">
              <a:spLocks noChangeArrowheads="1"/>
            </p:cNvSpPr>
            <p:nvPr/>
          </p:nvSpPr>
          <p:spPr bwMode="auto">
            <a:xfrm>
              <a:off x="4861198" y="2171268"/>
              <a:ext cx="1144616" cy="39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Life-Altering</a:t>
              </a: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3)</a:t>
              </a:r>
            </a:p>
          </p:txBody>
        </p:sp>
        <p:sp>
          <p:nvSpPr>
            <p:cNvPr id="27" name="TextBox 41"/>
            <p:cNvSpPr txBox="1">
              <a:spLocks noChangeArrowheads="1"/>
            </p:cNvSpPr>
            <p:nvPr/>
          </p:nvSpPr>
          <p:spPr bwMode="auto">
            <a:xfrm>
              <a:off x="5217704" y="2695527"/>
              <a:ext cx="1832459" cy="39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Moderate Hurt</a:t>
              </a: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2)</a:t>
              </a:r>
              <a:endParaRPr lang="en-US" sz="1280" kern="0" dirty="0">
                <a:solidFill>
                  <a:srgbClr val="000000"/>
                </a:solidFill>
              </a:endParaRPr>
            </a:p>
          </p:txBody>
        </p:sp>
        <p:sp>
          <p:nvSpPr>
            <p:cNvPr id="28" name="TextBox 41"/>
            <p:cNvSpPr txBox="1">
              <a:spLocks noChangeArrowheads="1"/>
            </p:cNvSpPr>
            <p:nvPr/>
          </p:nvSpPr>
          <p:spPr bwMode="auto">
            <a:xfrm>
              <a:off x="5520187" y="3222563"/>
              <a:ext cx="1529976" cy="39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Minor Hurt</a:t>
              </a: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1)</a:t>
              </a:r>
            </a:p>
          </p:txBody>
        </p:sp>
        <p:sp>
          <p:nvSpPr>
            <p:cNvPr id="29" name="TextBox 41"/>
            <p:cNvSpPr txBox="1">
              <a:spLocks noChangeArrowheads="1"/>
            </p:cNvSpPr>
            <p:nvPr/>
          </p:nvSpPr>
          <p:spPr bwMode="auto">
            <a:xfrm>
              <a:off x="5939101" y="3840163"/>
              <a:ext cx="1159078" cy="396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2960" eaLnBrk="1" hangingPunct="1">
                <a:defRPr/>
              </a:pPr>
              <a:r>
                <a:rPr lang="en-US" sz="1760" b="1" kern="0" dirty="0">
                  <a:solidFill>
                    <a:srgbClr val="000000"/>
                  </a:solidFill>
                </a:rPr>
                <a:t>No Hurt</a:t>
              </a:r>
            </a:p>
            <a:p>
              <a:pPr defTabSz="822960" eaLnBrk="1" hangingPunct="1">
                <a:defRPr/>
              </a:pPr>
              <a:r>
                <a:rPr lang="en-US" sz="1760" kern="0" dirty="0">
                  <a:solidFill>
                    <a:srgbClr val="000000"/>
                  </a:solidFill>
                </a:rPr>
                <a:t>(Level 0)</a:t>
              </a:r>
            </a:p>
          </p:txBody>
        </p:sp>
      </p:grpSp>
      <p:graphicFrame>
        <p:nvGraphicFramePr>
          <p:cNvPr id="30" name="Table 29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326178891"/>
              </p:ext>
            </p:extLst>
          </p:nvPr>
        </p:nvGraphicFramePr>
        <p:xfrm>
          <a:off x="7269163" y="2754809"/>
          <a:ext cx="804221" cy="4910930"/>
        </p:xfrm>
        <a:graphic>
          <a:graphicData uri="http://schemas.openxmlformats.org/drawingml/2006/table">
            <a:tbl>
              <a:tblPr firstRow="1" bandRow="1"/>
              <a:tblGrid>
                <a:gridCol w="804221"/>
              </a:tblGrid>
              <a:tr h="7199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0</a:t>
                      </a:r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82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0</a:t>
                      </a:r>
                    </a:p>
                    <a:p>
                      <a:pPr algn="ctr"/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40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  5</a:t>
                      </a:r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9410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08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40</a:t>
                      </a:r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861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r>
                        <a:rPr lang="en-US" sz="2200" b="1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</a:rPr>
                        <a:t>140</a:t>
                      </a:r>
                      <a:endParaRPr lang="en-US" sz="2200" b="1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</a:endParaRPr>
                    </a:p>
                  </a:txBody>
                  <a:tcPr marL="82296" marR="82296" marT="41149" marB="41149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5037883" y="1768523"/>
            <a:ext cx="5336957" cy="427807"/>
          </a:xfrm>
          <a:prstGeom prst="rect">
            <a:avLst/>
          </a:prstGeom>
          <a:noFill/>
        </p:spPr>
        <p:txBody>
          <a:bodyPr wrap="square" lIns="82294" tIns="41147" rIns="82294" bIns="41147" rtlCol="0">
            <a:spAutoFit/>
          </a:bodyPr>
          <a:lstStyle/>
          <a:p>
            <a:pPr algn="ctr"/>
            <a:r>
              <a:rPr lang="en-US" sz="2240" b="1" dirty="0" smtClean="0">
                <a:solidFill>
                  <a:srgbClr val="000000"/>
                </a:solidFill>
              </a:rPr>
              <a:t>High Potential Consequence</a:t>
            </a:r>
            <a:endParaRPr lang="en-US" sz="224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60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47" y="352426"/>
            <a:ext cx="13487400" cy="914400"/>
          </a:xfrm>
        </p:spPr>
        <p:txBody>
          <a:bodyPr/>
          <a:lstStyle/>
          <a:p>
            <a:r>
              <a:rPr lang="en-US" altLang="en-US" sz="4000" b="1" dirty="0" smtClean="0">
                <a:cs typeface="Arial" panose="020B0604020202020204" pitchFamily="34" charset="0"/>
              </a:rPr>
              <a:t>Mining-the-Diamond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491" y="1481703"/>
            <a:ext cx="7837714" cy="5063490"/>
          </a:xfrm>
          <a:prstGeom prst="rect">
            <a:avLst/>
          </a:prstGeom>
        </p:spPr>
      </p:pic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7051596" y="936858"/>
            <a:ext cx="7562975" cy="381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5" tIns="45718" rIns="91435" bIns="45718">
            <a:spAutoFit/>
          </a:bodyPr>
          <a:lstStyle>
            <a:lvl1pPr marL="225425" indent="-225425" defTabSz="985838">
              <a:spcBef>
                <a:spcPct val="80000"/>
              </a:spcBef>
              <a:buChar char="•"/>
              <a:defRPr sz="2000">
                <a:solidFill>
                  <a:srgbClr val="0078B4"/>
                </a:solidFill>
                <a:latin typeface="Arial" panose="020B0604020202020204" pitchFamily="34" charset="0"/>
              </a:defRPr>
            </a:lvl1pPr>
            <a:lvl2pPr indent="-225425" defTabSz="985838">
              <a:spcBef>
                <a:spcPct val="30000"/>
              </a:spcBef>
              <a:buClr>
                <a:schemeClr val="bg2"/>
              </a:buClr>
              <a:buChar char="•"/>
              <a:defRPr>
                <a:solidFill>
                  <a:srgbClr val="5F5F5F"/>
                </a:solidFill>
                <a:latin typeface="Arial" panose="020B0604020202020204" pitchFamily="34" charset="0"/>
              </a:defRPr>
            </a:lvl2pPr>
            <a:lvl3pPr marL="1143000" indent="-228600" defTabSz="985838">
              <a:spcBef>
                <a:spcPct val="20000"/>
              </a:spcBef>
              <a:buClr>
                <a:schemeClr val="bg2"/>
              </a:buClr>
              <a:buChar char="•"/>
              <a:defRPr sz="1600">
                <a:solidFill>
                  <a:srgbClr val="5F5F5F"/>
                </a:solidFill>
                <a:latin typeface="Arial" panose="020B0604020202020204" pitchFamily="34" charset="0"/>
              </a:defRPr>
            </a:lvl3pPr>
            <a:lvl4pPr marL="1600200" indent="-228600" defTabSz="985838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5F5F5F"/>
                </a:solidFill>
                <a:latin typeface="Arial" panose="020B0604020202020204" pitchFamily="34" charset="0"/>
              </a:defRPr>
            </a:lvl4pPr>
            <a:lvl5pPr marL="2057400" indent="-228600" defTabSz="985838">
              <a:spcBef>
                <a:spcPct val="20000"/>
              </a:spcBef>
              <a:buClr>
                <a:schemeClr val="bg2"/>
              </a:buClr>
              <a:buChar char="•"/>
              <a:defRPr sz="1400">
                <a:solidFill>
                  <a:srgbClr val="5F5F5F"/>
                </a:solidFill>
                <a:latin typeface="Arial" panose="020B0604020202020204" pitchFamily="34" charset="0"/>
              </a:defRPr>
            </a:lvl5pPr>
            <a:lvl6pPr marL="2514600" indent="-228600" defTabSz="9858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400">
                <a:solidFill>
                  <a:srgbClr val="5F5F5F"/>
                </a:solidFill>
                <a:latin typeface="Arial" panose="020B0604020202020204" pitchFamily="34" charset="0"/>
              </a:defRPr>
            </a:lvl6pPr>
            <a:lvl7pPr marL="2971800" indent="-228600" defTabSz="9858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400">
                <a:solidFill>
                  <a:srgbClr val="5F5F5F"/>
                </a:solidFill>
                <a:latin typeface="Arial" panose="020B0604020202020204" pitchFamily="34" charset="0"/>
              </a:defRPr>
            </a:lvl7pPr>
            <a:lvl8pPr marL="3429000" indent="-228600" defTabSz="9858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400">
                <a:solidFill>
                  <a:srgbClr val="5F5F5F"/>
                </a:solidFill>
                <a:latin typeface="Arial" panose="020B0604020202020204" pitchFamily="34" charset="0"/>
              </a:defRPr>
            </a:lvl8pPr>
            <a:lvl9pPr marL="3886200" indent="-228600" defTabSz="9858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1400">
                <a:solidFill>
                  <a:srgbClr val="5F5F5F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SzPct val="125000"/>
              <a:buNone/>
            </a:pPr>
            <a:r>
              <a:rPr lang="en-US" altLang="en-US" sz="3200" b="1" dirty="0" smtClean="0">
                <a:solidFill>
                  <a:srgbClr val="000000"/>
                </a:solidFill>
              </a:rPr>
              <a:t>Eliminating Higher Potential Events</a:t>
            </a:r>
          </a:p>
          <a:p>
            <a:pPr>
              <a:spcBef>
                <a:spcPct val="50000"/>
              </a:spcBef>
              <a:buSzPct val="125000"/>
            </a:pPr>
            <a:r>
              <a:rPr lang="en-US" altLang="en-US" sz="2800" dirty="0" smtClean="0">
                <a:solidFill>
                  <a:srgbClr val="000000"/>
                </a:solidFill>
              </a:rPr>
              <a:t>Maintain Vision to Prevent all Hurts…yet,</a:t>
            </a:r>
            <a:endParaRPr lang="en-US" altLang="en-US" sz="2800" dirty="0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SzPct val="125000"/>
            </a:pPr>
            <a:r>
              <a:rPr lang="en-US" altLang="en-US" sz="2800" dirty="0" smtClean="0">
                <a:solidFill>
                  <a:srgbClr val="000000"/>
                </a:solidFill>
              </a:rPr>
              <a:t>Understand the Higher Risk Activities</a:t>
            </a:r>
          </a:p>
          <a:p>
            <a:pPr>
              <a:spcBef>
                <a:spcPct val="50000"/>
              </a:spcBef>
              <a:buSzPct val="125000"/>
            </a:pPr>
            <a:r>
              <a:rPr lang="en-US" altLang="en-US" sz="2800" dirty="0" smtClean="0">
                <a:solidFill>
                  <a:srgbClr val="000000"/>
                </a:solidFill>
              </a:rPr>
              <a:t>Address Higher Risks; Prioritize on Potential</a:t>
            </a:r>
            <a:endParaRPr lang="en-US" altLang="en-US" sz="2800" dirty="0">
              <a:solidFill>
                <a:srgbClr val="000000"/>
              </a:solidFill>
            </a:endParaRPr>
          </a:p>
          <a:p>
            <a:pPr fontAlgn="base">
              <a:spcBef>
                <a:spcPct val="50000"/>
              </a:spcBef>
              <a:spcAft>
                <a:spcPct val="0"/>
              </a:spcAft>
              <a:buSzPct val="125000"/>
            </a:pPr>
            <a:r>
              <a:rPr lang="en-US" altLang="en-US" sz="2800" dirty="0" smtClean="0">
                <a:solidFill>
                  <a:srgbClr val="000000"/>
                </a:solidFill>
              </a:rPr>
              <a:t>Eliminate Life-Altering or Fatal Injuries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  <a:buSzPct val="125000"/>
            </a:pP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78877" y="6936618"/>
            <a:ext cx="13454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1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2400" b="1" dirty="0"/>
              <a:t>“</a:t>
            </a:r>
            <a:r>
              <a:rPr lang="en-US" sz="2400" b="1" dirty="0" err="1"/>
              <a:t>Recordability</a:t>
            </a:r>
            <a:r>
              <a:rPr lang="en-US" sz="2400" b="1" dirty="0"/>
              <a:t>” is not a consideration in determining investigation or communications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363650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messagetoeagle.com/images/geneleadershiplegacy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13244"/>
            <a:ext cx="10149840" cy="6639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1813560" y="513244"/>
            <a:ext cx="10165080" cy="1147560"/>
          </a:xfrm>
          <a:prstGeom prst="rect">
            <a:avLst/>
          </a:prstGeom>
          <a:solidFill>
            <a:srgbClr val="C00000"/>
          </a:solidFill>
        </p:spPr>
        <p:txBody>
          <a:bodyPr wrap="square" lIns="130622" tIns="65311" rIns="130622" bIns="6531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dirty="0" smtClean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Assessment Scenarios</a:t>
            </a:r>
            <a:endParaRPr lang="en-US" sz="6600" b="1" dirty="0">
              <a:ln w="11430"/>
              <a:solidFill>
                <a:schemeClr val="bg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624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45440" y="145949"/>
            <a:ext cx="13967461" cy="689793"/>
          </a:xfrm>
        </p:spPr>
        <p:txBody>
          <a:bodyPr/>
          <a:lstStyle/>
          <a:p>
            <a:r>
              <a:rPr lang="en-US" sz="4000" b="1" dirty="0" smtClean="0"/>
              <a:t>Scenario </a:t>
            </a:r>
            <a:r>
              <a:rPr lang="en-US" sz="4000" b="1" dirty="0" smtClean="0"/>
              <a:t>#1 </a:t>
            </a:r>
            <a:r>
              <a:rPr lang="en-US" sz="4000" b="1" dirty="0" smtClean="0"/>
              <a:t>– Dropped / Falling Object</a:t>
            </a:r>
            <a:endParaRPr lang="en-US" sz="4000" b="1" dirty="0"/>
          </a:p>
        </p:txBody>
      </p:sp>
      <p:sp>
        <p:nvSpPr>
          <p:cNvPr id="6" name="Rectangle 5"/>
          <p:cNvSpPr/>
          <p:nvPr/>
        </p:nvSpPr>
        <p:spPr>
          <a:xfrm>
            <a:off x="318486" y="762813"/>
            <a:ext cx="13964920" cy="6993776"/>
          </a:xfrm>
          <a:prstGeom prst="rect">
            <a:avLst/>
          </a:prstGeom>
          <a:ln w="12700">
            <a:noFill/>
          </a:ln>
        </p:spPr>
        <p:txBody>
          <a:bodyPr lIns="130622" tIns="65311" rIns="130622" bIns="65311">
            <a:spAutoFit/>
          </a:bodyPr>
          <a:lstStyle/>
          <a:p>
            <a:pPr marL="0" lvl="1">
              <a:spcBef>
                <a:spcPts val="0"/>
              </a:spcBef>
              <a:spcAft>
                <a:spcPts val="857"/>
              </a:spcAft>
              <a:defRPr/>
            </a:pPr>
            <a:r>
              <a:rPr lang="en-US" sz="2400" b="1" dirty="0">
                <a:latin typeface="+mn-lt"/>
              </a:rPr>
              <a:t>Incident Description</a:t>
            </a:r>
            <a:r>
              <a:rPr lang="en-US" sz="2400" dirty="0">
                <a:latin typeface="+mn-lt"/>
              </a:rPr>
              <a:t>: 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During construction activities, an 8.0 kilogram sheave fell from a height of 25 meters landing on deck below. </a:t>
            </a:r>
            <a:r>
              <a:rPr lang="en-US" sz="2400" b="1" dirty="0" smtClean="0">
                <a:latin typeface="+mn-lt"/>
                <a:cs typeface="Arial" panose="020B0604020202020204" pitchFamily="34" charset="0"/>
              </a:rPr>
              <a:t>No one was in the area</a:t>
            </a:r>
            <a:r>
              <a:rPr lang="en-US" sz="2400" dirty="0" smtClean="0">
                <a:latin typeface="+mn-lt"/>
                <a:cs typeface="Arial" panose="020B0604020202020204" pitchFamily="34" charset="0"/>
              </a:rPr>
              <a:t>.  Everyone was aware of the activity and hazards from falling objects had been discussed in the pre-job task assessment.</a:t>
            </a:r>
            <a:endParaRPr lang="en-US" sz="2400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1400" dirty="0" smtClean="0">
                <a:latin typeface="+mn-lt"/>
              </a:rPr>
              <a:t> </a:t>
            </a:r>
            <a:endParaRPr lang="en-US" sz="1400" dirty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latin typeface="+mn-lt"/>
              </a:rPr>
              <a:t>Actual Hurt Level (AHL)</a:t>
            </a:r>
            <a:r>
              <a:rPr lang="en-US" sz="2400" dirty="0">
                <a:latin typeface="+mn-lt"/>
              </a:rPr>
              <a:t>: Is there evidence of physical body damage that meets Hurt definition? </a:t>
            </a:r>
            <a:endParaRPr lang="en-US" sz="2400" dirty="0" smtClean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No.</a:t>
            </a:r>
            <a:r>
              <a:rPr lang="en-US" sz="2400" dirty="0" smtClean="0"/>
              <a:t>   </a:t>
            </a:r>
            <a:r>
              <a:rPr lang="en-US" sz="2400" b="1" dirty="0">
                <a:solidFill>
                  <a:srgbClr val="0000FF"/>
                </a:solidFill>
              </a:rPr>
              <a:t>AHL = </a:t>
            </a:r>
            <a:r>
              <a:rPr lang="en-US" sz="2400" b="1" dirty="0" smtClean="0">
                <a:solidFill>
                  <a:srgbClr val="0000FF"/>
                </a:solidFill>
              </a:rPr>
              <a:t>0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400" b="1" dirty="0" smtClean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dirty="0">
                <a:latin typeface="+mn-lt"/>
              </a:rPr>
              <a:t>Potential Hurt Level, worst case (PHLwc)</a:t>
            </a:r>
            <a:r>
              <a:rPr lang="en-US" sz="2400" dirty="0">
                <a:latin typeface="+mn-lt"/>
              </a:rPr>
              <a:t>: </a:t>
            </a:r>
            <a:r>
              <a:rPr lang="en-US" sz="2400" dirty="0" smtClean="0">
                <a:latin typeface="+mn-lt"/>
              </a:rPr>
              <a:t>Highest feasible-but-reasonable </a:t>
            </a:r>
            <a:r>
              <a:rPr lang="en-US" sz="2400" dirty="0">
                <a:latin typeface="+mn-lt"/>
              </a:rPr>
              <a:t>worst case scenario?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Use Drops Calculator to determine PHLwc. PHL5 not feasible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but single fatality is reasonable. 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PHLwc </a:t>
            </a:r>
            <a:r>
              <a:rPr lang="en-US" sz="2400" b="1" dirty="0">
                <a:solidFill>
                  <a:srgbClr val="0000FF"/>
                </a:solidFill>
                <a:latin typeface="+mn-lt"/>
              </a:rPr>
              <a:t>=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4 for ‘event’</a:t>
            </a:r>
          </a:p>
          <a:p>
            <a:pPr>
              <a:lnSpc>
                <a:spcPct val="90000"/>
              </a:lnSpc>
              <a:defRPr/>
            </a:pPr>
            <a:endParaRPr lang="en-US" sz="1400" b="1" dirty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1" dirty="0"/>
              <a:t>Effective Barriers: </a:t>
            </a:r>
            <a:r>
              <a:rPr lang="en-US" sz="2400" dirty="0"/>
              <a:t>Any pre-event barriers in place that mitigated or eliminated the PHLwc?</a:t>
            </a:r>
            <a:r>
              <a:rPr lang="en-US" sz="2400" dirty="0" smtClean="0">
                <a:latin typeface="+mn-lt"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00FF"/>
                </a:solidFill>
                <a:latin typeface="+mn-lt"/>
              </a:rPr>
              <a:t>No, it appears only luck/timing prevented the dropped object from hitting someone.</a:t>
            </a:r>
            <a:r>
              <a:rPr lang="en-US" sz="2400" dirty="0" smtClean="0">
                <a:latin typeface="+mn-lt"/>
              </a:rPr>
              <a:t> </a:t>
            </a:r>
          </a:p>
          <a:p>
            <a:pPr>
              <a:lnSpc>
                <a:spcPct val="90000"/>
              </a:lnSpc>
              <a:defRPr/>
            </a:pPr>
            <a:endParaRPr lang="en-US" sz="1400" b="1" dirty="0" smtClean="0"/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/>
              <a:t>Barriers </a:t>
            </a:r>
            <a:r>
              <a:rPr lang="en-US" sz="2400" b="1" dirty="0"/>
              <a:t>Less than Adequate: </a:t>
            </a:r>
            <a:r>
              <a:rPr lang="en-US" sz="2400" dirty="0"/>
              <a:t>What barriers could have, but didn’t, mitigate the PHLwc?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Safety lines to sheave, drop zone, dedicated observer, sublevel clearance, etc.</a:t>
            </a:r>
            <a:endParaRPr lang="en-US" sz="2400" dirty="0" smtClean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400" b="1" dirty="0" smtClean="0">
              <a:latin typeface="+mn-lt"/>
            </a:endParaRPr>
          </a:p>
          <a:p>
            <a:pPr>
              <a:lnSpc>
                <a:spcPct val="90000"/>
              </a:lnSpc>
              <a:spcAft>
                <a:spcPts val="1200"/>
              </a:spcAft>
              <a:defRPr/>
            </a:pPr>
            <a:r>
              <a:rPr lang="en-US" sz="2400" b="1" dirty="0"/>
              <a:t>PHL Rationale: </a:t>
            </a:r>
            <a:r>
              <a:rPr lang="en-US" sz="2400" dirty="0" err="1">
                <a:solidFill>
                  <a:srgbClr val="0000FF"/>
                </a:solidFill>
              </a:rPr>
              <a:t>PHLwc</a:t>
            </a:r>
            <a:r>
              <a:rPr lang="en-US" sz="2400" dirty="0">
                <a:solidFill>
                  <a:srgbClr val="0000FF"/>
                </a:solidFill>
              </a:rPr>
              <a:t> based on a single fatality. </a:t>
            </a:r>
            <a:r>
              <a:rPr lang="en-US" sz="2400" dirty="0" err="1">
                <a:solidFill>
                  <a:srgbClr val="0000FF"/>
                </a:solidFill>
              </a:rPr>
              <a:t>PHLf</a:t>
            </a:r>
            <a:r>
              <a:rPr lang="en-US" sz="2400" dirty="0">
                <a:solidFill>
                  <a:srgbClr val="0000FF"/>
                </a:solidFill>
              </a:rPr>
              <a:t> same because there were no effective barriers that prevented or reduced the potential for the injury.</a:t>
            </a:r>
          </a:p>
          <a:p>
            <a:pPr>
              <a:lnSpc>
                <a:spcPct val="90000"/>
              </a:lnSpc>
              <a:defRPr/>
            </a:pPr>
            <a:r>
              <a:rPr lang="en-US" sz="2400" b="1" dirty="0" smtClean="0">
                <a:latin typeface="+mn-lt"/>
              </a:rPr>
              <a:t>Potential </a:t>
            </a:r>
            <a:r>
              <a:rPr lang="en-US" sz="2400" b="1" dirty="0">
                <a:latin typeface="+mn-lt"/>
              </a:rPr>
              <a:t>Hurt Level, final (PHLf): </a:t>
            </a:r>
            <a:r>
              <a:rPr lang="en-US" sz="2400" dirty="0">
                <a:latin typeface="+mn-lt"/>
              </a:rPr>
              <a:t>After </a:t>
            </a:r>
            <a:r>
              <a:rPr lang="en-US" sz="2400" dirty="0" smtClean="0">
                <a:latin typeface="+mn-lt"/>
              </a:rPr>
              <a:t>considering </a:t>
            </a:r>
            <a:r>
              <a:rPr lang="en-US" sz="2400" dirty="0">
                <a:latin typeface="+mn-lt"/>
              </a:rPr>
              <a:t>effective barriers, if any, what </a:t>
            </a:r>
            <a:r>
              <a:rPr lang="en-US" sz="2400" dirty="0" smtClean="0">
                <a:latin typeface="+mn-lt"/>
              </a:rPr>
              <a:t>is </a:t>
            </a:r>
            <a:r>
              <a:rPr lang="en-US" sz="2400" dirty="0">
                <a:latin typeface="+mn-lt"/>
              </a:rPr>
              <a:t>the final PHL?  </a:t>
            </a:r>
            <a:endParaRPr lang="en-US" sz="2400" dirty="0" smtClean="0">
              <a:latin typeface="+mn-lt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solidFill>
                  <a:srgbClr val="0000FF"/>
                </a:solidFill>
              </a:rPr>
              <a:t>No effective barriers. Random chance / luck that </a:t>
            </a:r>
            <a:r>
              <a:rPr lang="en-US" sz="2400" b="1" dirty="0" smtClean="0">
                <a:solidFill>
                  <a:srgbClr val="0000FF"/>
                </a:solidFill>
              </a:rPr>
              <a:t>no one was in the area</a:t>
            </a:r>
            <a:r>
              <a:rPr lang="en-US" sz="2400" dirty="0" smtClean="0">
                <a:solidFill>
                  <a:srgbClr val="0000FF"/>
                </a:solidFill>
              </a:rPr>
              <a:t>. 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PHLf </a:t>
            </a:r>
            <a:r>
              <a:rPr lang="en-US" sz="2400" b="1" dirty="0">
                <a:solidFill>
                  <a:srgbClr val="0000FF"/>
                </a:solidFill>
                <a:latin typeface="+mn-lt"/>
              </a:rPr>
              <a:t>= </a:t>
            </a:r>
            <a:r>
              <a:rPr lang="en-US" sz="2400" b="1" dirty="0" smtClean="0">
                <a:solidFill>
                  <a:srgbClr val="0000FF"/>
                </a:solidFill>
                <a:latin typeface="+mn-lt"/>
              </a:rPr>
              <a:t>4 for ‘event’</a:t>
            </a:r>
            <a:endParaRPr lang="en-US" sz="2400" b="1" dirty="0">
              <a:solidFill>
                <a:srgbClr val="0000FF"/>
              </a:solidFill>
              <a:latin typeface="+mn-lt"/>
            </a:endParaRPr>
          </a:p>
          <a:p>
            <a:pPr>
              <a:lnSpc>
                <a:spcPct val="90000"/>
              </a:lnSpc>
              <a:defRPr/>
            </a:pPr>
            <a:endParaRPr lang="en-US" sz="1400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41311" y="44652"/>
            <a:ext cx="14382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solidFill>
                  <a:srgbClr val="0000FF"/>
                </a:solidFill>
              </a:rPr>
              <a:t>HL04</a:t>
            </a:r>
            <a:endParaRPr lang="en-US" sz="4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45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xxonMobil_WSTemplate_Arial">
  <a:themeElements>
    <a:clrScheme name="ExxonMobil2">
      <a:dk1>
        <a:srgbClr val="000000"/>
      </a:dk1>
      <a:lt1>
        <a:srgbClr val="FFFFFF"/>
      </a:lt1>
      <a:dk2>
        <a:srgbClr val="ED1C2E"/>
      </a:dk2>
      <a:lt2>
        <a:srgbClr val="5A5A5A"/>
      </a:lt2>
      <a:accent1>
        <a:srgbClr val="0C479D"/>
      </a:accent1>
      <a:accent2>
        <a:srgbClr val="00A3E0"/>
      </a:accent2>
      <a:accent3>
        <a:srgbClr val="00ACA8"/>
      </a:accent3>
      <a:accent4>
        <a:srgbClr val="B4D405"/>
      </a:accent4>
      <a:accent5>
        <a:srgbClr val="FFD700"/>
      </a:accent5>
      <a:accent6>
        <a:srgbClr val="ED8B00"/>
      </a:accent6>
      <a:hlink>
        <a:srgbClr val="0C479D"/>
      </a:hlink>
      <a:folHlink>
        <a:srgbClr val="00A3E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12700"/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PI_x005f_x0020_Classification xmlns="8af32247-e66f-4f69-8544-2b6b198189ae">Not Classified</MPI_x005f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efault Document" ma:contentTypeID="0x0101008E2A78AE2DDD7C4494E2F8EB84825A6F00CA0FD49B16B4084DB1F4751CC81F06F6" ma:contentTypeVersion="4" ma:contentTypeDescription="Default ExxonMobil Document" ma:contentTypeScope="" ma:versionID="3f5d2d7454693b89cc1833123e833aa1">
  <xsd:schema xmlns:xsd="http://www.w3.org/2001/XMLSchema" xmlns:xs="http://www.w3.org/2001/XMLSchema" xmlns:p="http://schemas.microsoft.com/office/2006/metadata/properties" xmlns:ns2="8af32247-e66f-4f69-8544-2b6b198189ae" targetNamespace="http://schemas.microsoft.com/office/2006/metadata/properties" ma:root="true" ma:fieldsID="7185e36846687f46ebd9d0ebb9b8b851" ns2:_="">
    <xsd:import namespace="8af32247-e66f-4f69-8544-2b6b198189ae"/>
    <xsd:element name="properties">
      <xsd:complexType>
        <xsd:sequence>
          <xsd:element name="documentManagement">
            <xsd:complexType>
              <xsd:all>
                <xsd:element ref="ns2:MPI_x005f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f32247-e66f-4f69-8544-2b6b198189ae" elementFormDefault="qualified">
    <xsd:import namespace="http://schemas.microsoft.com/office/2006/documentManagement/types"/>
    <xsd:import namespace="http://schemas.microsoft.com/office/infopath/2007/PartnerControls"/>
    <xsd:element name="MPI_x005f_x0020_Classification" ma:index="8" ma:displayName="MPI Classification" ma:default="Not Classified" ma:description="" ma:format="Dropdown" ma:internalName="MPI_x0020_Classification" ma:readOnly="false">
      <xsd:simpleType>
        <xsd:restriction base="dms:Choice">
          <xsd:enumeration value="Not Classified"/>
          <xsd:enumeration value="Proprietary"/>
          <xsd:enumeration value="Private"/>
          <xsd:enumeration value="Restricted Distribution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9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53E8F3B-5031-41FF-9E1E-CE421379C7E7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CC40BB06-1A5E-4BDA-9BA8-8A74D8E46174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8af32247-e66f-4f69-8544-2b6b198189ae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64572FB-96DC-4DF9-924A-EDD3FCCDD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f32247-e66f-4f69-8544-2b6b198189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7034D108-1A1B-4579-9CB3-2E40196EA4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26541</TotalTime>
  <Words>888</Words>
  <Application>Microsoft Office PowerPoint</Application>
  <PresentationFormat>Custom</PresentationFormat>
  <Paragraphs>134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ヒラギノ角ゴ Pro W3</vt:lpstr>
      <vt:lpstr>ExxonMobil_WSTemplate_Arial</vt:lpstr>
      <vt:lpstr>Nobody Gets Hurt: The Hurt Based Approach to Safety</vt:lpstr>
      <vt:lpstr>Traditional Safety Model </vt:lpstr>
      <vt:lpstr>Hurt-based Severity Levels</vt:lpstr>
      <vt:lpstr>PowerPoint Presentation</vt:lpstr>
      <vt:lpstr>Personnel Safety – example of the traditional approach</vt:lpstr>
      <vt:lpstr>Personnel Safety – The same data expressed as Mining the Diamond</vt:lpstr>
      <vt:lpstr>Mining-the-Diamond</vt:lpstr>
      <vt:lpstr>PowerPoint Presentation</vt:lpstr>
      <vt:lpstr>Scenario #1 – Dropped / Falling Object</vt:lpstr>
      <vt:lpstr>Scenario #2 – Ergo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2hr - Hurt Free Approach to Personnel Safety &amp; Health - 2016</dc:title>
  <dc:creator>Mike Smith;ifeoluwa.a.arowolo@exxonmobil.com</dc:creator>
  <cp:keywords>Culture of Caring; Safety Leadership; Health; Hurt Free Personnel Safety Injury Illness SIF</cp:keywords>
  <cp:lastModifiedBy>Plenderleith, Rob</cp:lastModifiedBy>
  <cp:revision>1131</cp:revision>
  <cp:lastPrinted>2015-12-08T12:23:03Z</cp:lastPrinted>
  <dcterms:created xsi:type="dcterms:W3CDTF">2013-12-02T22:05:28Z</dcterms:created>
  <dcterms:modified xsi:type="dcterms:W3CDTF">2017-12-11T16:01:53Z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-1496798373</vt:i4>
  </property>
  <property fmtid="{D5CDD505-2E9C-101B-9397-08002B2CF9AE}" pid="3" name="_NewReviewCycle">
    <vt:lpwstr/>
  </property>
  <property fmtid="{D5CDD505-2E9C-101B-9397-08002B2CF9AE}" pid="4" name="_EmailSubject">
    <vt:lpwstr>IOGP 577/597 resource library contributions</vt:lpwstr>
  </property>
  <property fmtid="{D5CDD505-2E9C-101B-9397-08002B2CF9AE}" pid="5" name="_AuthorEmail">
    <vt:lpwstr>rob.plenderleith@exxonmobil.com</vt:lpwstr>
  </property>
  <property fmtid="{D5CDD505-2E9C-101B-9397-08002B2CF9AE}" pid="6" name="_AuthorEmailDisplayName">
    <vt:lpwstr>Plenderleith, Rob</vt:lpwstr>
  </property>
  <property fmtid="{D5CDD505-2E9C-101B-9397-08002B2CF9AE}" pid="7" name="Period">
    <vt:lpwstr/>
  </property>
  <property fmtid="{D5CDD505-2E9C-101B-9397-08002B2CF9AE}" pid="8" name="TaxKeyword">
    <vt:lpwstr>643;#Health|11111111-1111-1111-1111-111111111111;#641;#Culture of Caring|e4eec81a-d2bf-4aed-80f2-07c859fab4c8;#651;#Safety Leadership|11111111-1111-1111-1111-111111111111;#638;#Hurt Free Personnel Safety Injury Illness SIF|c03ce170-16b5-4c2b-97a0-f04ba48d</vt:lpwstr>
  </property>
  <property fmtid="{D5CDD505-2E9C-101B-9397-08002B2CF9AE}" pid="9" name="CoveredYear">
    <vt:lpwstr/>
  </property>
  <property fmtid="{D5CDD505-2E9C-101B-9397-08002B2CF9AE}" pid="10" name="Discipline">
    <vt:lpwstr/>
  </property>
  <property fmtid="{D5CDD505-2E9C-101B-9397-08002B2CF9AE}" pid="11" name="GlobalArea">
    <vt:lpwstr/>
  </property>
  <property fmtid="{D5CDD505-2E9C-101B-9397-08002B2CF9AE}" pid="12" name="BusinessFunction">
    <vt:lpwstr>3;#Safety, Security, Health, and Environment|faa51d2d-c860-4964-ad05-551672f64f00</vt:lpwstr>
  </property>
  <property fmtid="{D5CDD505-2E9C-101B-9397-08002B2CF9AE}" pid="13" name="Region">
    <vt:lpwstr/>
  </property>
  <property fmtid="{D5CDD505-2E9C-101B-9397-08002B2CF9AE}" pid="14" name="DocumentStatus">
    <vt:lpwstr>2;#Draft|bf95c213-80eb-45ba-a033-b865f44725da</vt:lpwstr>
  </property>
  <property fmtid="{D5CDD505-2E9C-101B-9397-08002B2CF9AE}" pid="15" name="OrgEntity">
    <vt:lpwstr/>
  </property>
  <property fmtid="{D5CDD505-2E9C-101B-9397-08002B2CF9AE}" pid="16" name="BusinessLine">
    <vt:lpwstr>215;#ExxonMobil|3cdcadf3-a916-46a5-b936-602272028d09</vt:lpwstr>
  </property>
  <property fmtid="{D5CDD505-2E9C-101B-9397-08002B2CF9AE}" pid="17" name="ContentTypeId">
    <vt:lpwstr>0x0101008E2A78AE2DDD7C4494E2F8EB84825A6F00CA0FD49B16B4084DB1F4751CC81F06F6</vt:lpwstr>
  </property>
  <property fmtid="{D5CDD505-2E9C-101B-9397-08002B2CF9AE}" pid="18" name="RetentionCode">
    <vt:lpwstr/>
  </property>
  <property fmtid="{D5CDD505-2E9C-101B-9397-08002B2CF9AE}" pid="19" name="Country">
    <vt:lpwstr/>
  </property>
  <property fmtid="{D5CDD505-2E9C-101B-9397-08002B2CF9AE}" pid="20" name="DocumentClass">
    <vt:lpwstr/>
  </property>
  <property fmtid="{D5CDD505-2E9C-101B-9397-08002B2CF9AE}" pid="21" name="Language1">
    <vt:lpwstr/>
  </property>
  <property fmtid="{D5CDD505-2E9C-101B-9397-08002B2CF9AE}" pid="22" name="BusinessActivity">
    <vt:lpwstr/>
  </property>
  <property fmtid="{D5CDD505-2E9C-101B-9397-08002B2CF9AE}" pid="23" name="_PreviousAdHocReviewCycleID">
    <vt:i4>2033870488</vt:i4>
  </property>
</Properties>
</file>